
<file path=[Content_Types].xml><?xml version="1.0" encoding="utf-8"?>
<Types xmlns="http://schemas.openxmlformats.org/package/2006/content-types">
  <Default Extension="xlsx" ContentType="application/vnd.openxmlformats-officedocument.spreadsheetml.sheet"/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4"/>
  </p:notesMasterIdLst>
  <p:handoutMasterIdLst>
    <p:handoutMasterId r:id="rId27"/>
  </p:handout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</p:sldIdLst>
  <p:sldSz cx="16256000" cy="9144000"/>
  <p:notesSz cx="9144000" cy="16256000"/>
  <p:embeddedFontLst>
    <p:embeddedFont>
      <p:font typeface="Liter" panose="02000503030000020004" pitchFamily="34" charset="0"/>
      <p:regular r:id="rId31"/>
    </p:embeddedFont>
    <p:embeddedFont>
      <p:font typeface="Liter" panose="02000503030000020004" pitchFamily="34" charset="-122"/>
      <p:regular r:id="rId32"/>
    </p:embeddedFont>
    <p:embeddedFont>
      <p:font typeface="Liter" panose="02000503030000020004" pitchFamily="34" charset="-120"/>
      <p:regular r:id="rId33"/>
    </p:embeddedFont>
    <p:embeddedFont>
      <p:font typeface="Calibri" panose="020F0502020204030204" charset="0"/>
      <p:regular r:id="rId34"/>
      <p:bold r:id="rId35"/>
      <p:italic r:id="rId36"/>
      <p:boldItalic r:id="rId37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7" Type="http://schemas.openxmlformats.org/officeDocument/2006/relationships/font" Target="fonts/font7.fntdata"/><Relationship Id="rId36" Type="http://schemas.openxmlformats.org/officeDocument/2006/relationships/font" Target="fonts/font6.fntdata"/><Relationship Id="rId35" Type="http://schemas.openxmlformats.org/officeDocument/2006/relationships/font" Target="fonts/font5.fntdata"/><Relationship Id="rId34" Type="http://schemas.openxmlformats.org/officeDocument/2006/relationships/font" Target="fonts/font4.fntdata"/><Relationship Id="rId33" Type="http://schemas.openxmlformats.org/officeDocument/2006/relationships/font" Target="fonts/font3.fntdata"/><Relationship Id="rId32" Type="http://schemas.openxmlformats.org/officeDocument/2006/relationships/font" Target="fonts/font2.fntdata"/><Relationship Id="rId31" Type="http://schemas.openxmlformats.org/officeDocument/2006/relationships/font" Target="fonts/font1.fntdata"/><Relationship Id="rId30" Type="http://schemas.openxmlformats.org/officeDocument/2006/relationships/tableStyles" Target="tableStyles.xml"/><Relationship Id="rId3" Type="http://schemas.openxmlformats.org/officeDocument/2006/relationships/slide" Target="slides/slide1.xml"/><Relationship Id="rId29" Type="http://schemas.openxmlformats.org/officeDocument/2006/relationships/viewProps" Target="viewProps.xml"/><Relationship Id="rId28" Type="http://schemas.openxmlformats.org/officeDocument/2006/relationships/presProps" Target="presProps.xml"/><Relationship Id="rId27" Type="http://schemas.openxmlformats.org/officeDocument/2006/relationships/handoutMaster" Target="handoutMasters/handoutMaster1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Workbook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Workbook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Workbook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市场规模（亿元）</c:v>
                </c:pt>
              </c:strCache>
            </c:strRef>
          </c:tx>
          <c:spPr>
            <a:solidFill>
              <a:srgbClr val="F5A623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1300" b="0" i="0" u="none" strike="noStrike" kern="1200" baseline="0">
                    <a:solidFill>
                      <a:srgbClr val="1A1A1A"/>
                    </a:solidFill>
                    <a:latin typeface="Arial" panose="020B0604020202020204"/>
                    <a:ea typeface="+mn-ea"/>
                    <a:cs typeface="+mn-c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  <c15:leaderLines/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  <c:pt idx="3">
                  <c:v>2026</c:v>
                </c:pt>
                <c:pt idx="4">
                  <c:v>2027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910</c:v>
                </c:pt>
                <c:pt idx="1">
                  <c:v>1020</c:v>
                </c:pt>
                <c:pt idx="2">
                  <c:v>1150</c:v>
                </c:pt>
                <c:pt idx="3">
                  <c:v>1300</c:v>
                </c:pt>
                <c:pt idx="4">
                  <c:v>1500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5"/>
        <c:overlap val="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 cmpd="sng" algn="ctr">
            <a:noFill/>
            <a:prstDash val="solid"/>
            <a:round/>
          </a:ln>
        </c:spPr>
        <c:txPr>
          <a:bodyPr rot="-60000000" spcFirstLastPara="0" vertOverflow="ellipsis" vert="horz" wrap="square" anchor="ctr" anchorCtr="1"/>
          <a:lstStyle/>
          <a:p>
            <a:pPr>
              <a:defRPr lang="zh-CN" sz="1300" b="0" i="0" u="none" strike="noStrike" kern="1200" baseline="0">
                <a:solidFill>
                  <a:srgbClr val="6B6B6B"/>
                </a:solidFill>
                <a:latin typeface="Arial" panose="020B0604020202020204"/>
                <a:ea typeface="+mn-ea"/>
                <a:cs typeface="+mn-cs"/>
              </a:defRPr>
            </a:pPr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1"/>
        <c:axPos val="l"/>
        <c:majorGridlines>
          <c:spPr>
            <a:ln w="12700" cap="flat" cmpd="sng" algn="ctr">
              <a:solidFill>
                <a:srgbClr val="E0E6F1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zh-CN" sz="1200" b="0" i="0" u="none" strike="noStrike" kern="1200" baseline="0">
                <a:solidFill>
                  <a:srgbClr val="000000"/>
                </a:solidFill>
                <a:latin typeface="Arial" panose="020B0604020202020204"/>
                <a:ea typeface="+mn-ea"/>
                <a:cs typeface="+mn-cs"/>
              </a:defRPr>
            </a:pPr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0"/>
    <c:extLst>
      <c:ext uri="{0b15fc19-7d7d-44ad-8c2d-2c3a37ce22c3}">
        <chartProps xmlns="https://web.wps.cn/et/2018/main" chartId="{af5355a6-8264-4606-95d7-58c2795a72ad}"/>
      </c:ext>
    </c:extLst>
  </c:chart>
  <c:spPr>
    <a:noFill/>
    <a:ln>
      <a:noFill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传统健身房</c:v>
                </c:pt>
              </c:strCache>
            </c:strRef>
          </c:tx>
          <c:spPr>
            <a:solidFill>
              <a:srgbClr val="6B6B6B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1200" b="0" i="0" u="none" strike="noStrike" kern="1200" baseline="0">
                    <a:solidFill>
                      <a:srgbClr val="1A1A1A"/>
                    </a:solidFill>
                    <a:latin typeface="Arial" panose="020B0604020202020204"/>
                    <a:ea typeface="+mn-ea"/>
                    <a:cs typeface="+mn-c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  <c15:leaderLines/>
              </c:ext>
            </c:extLst>
          </c:dLbls>
          <c:cat>
            <c:strRef>
              <c:f>Sheet1!$A$2:$A$5</c:f>
              <c:strCache>
                <c:ptCount val="4"/>
                <c:pt idx="0">
                  <c:v>租金占比</c:v>
                </c:pt>
                <c:pt idx="1">
                  <c:v>人力成本</c:v>
                </c:pt>
                <c:pt idx="2">
                  <c:v>运营费用</c:v>
                </c:pt>
                <c:pt idx="3">
                  <c:v>设备维护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40</c:v>
                </c:pt>
                <c:pt idx="1">
                  <c:v>35</c:v>
                </c:pt>
                <c:pt idx="2">
                  <c:v>15</c:v>
                </c:pt>
                <c:pt idx="3">
                  <c:v>10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Victory Fitness</c:v>
                </c:pt>
              </c:strCache>
            </c:strRef>
          </c:tx>
          <c:spPr>
            <a:solidFill>
              <a:srgbClr val="F5A623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1200" b="0" i="0" u="none" strike="noStrike" kern="1200" baseline="0">
                    <a:solidFill>
                      <a:srgbClr val="1A1A1A"/>
                    </a:solidFill>
                    <a:latin typeface="Arial" panose="020B0604020202020204"/>
                    <a:ea typeface="+mn-ea"/>
                    <a:cs typeface="+mn-c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  <c15:leaderLines/>
              </c:ext>
            </c:extLst>
          </c:dLbls>
          <c:cat>
            <c:strRef>
              <c:f>Sheet1!$A$2:$A$5</c:f>
              <c:strCache>
                <c:ptCount val="4"/>
                <c:pt idx="0">
                  <c:v>租金占比</c:v>
                </c:pt>
                <c:pt idx="1">
                  <c:v>人力成本</c:v>
                </c:pt>
                <c:pt idx="2">
                  <c:v>运营费用</c:v>
                </c:pt>
                <c:pt idx="3">
                  <c:v>设备维护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30</c:v>
                </c:pt>
                <c:pt idx="1">
                  <c:v>10</c:v>
                </c:pt>
                <c:pt idx="2">
                  <c:v>12</c:v>
                </c:pt>
                <c:pt idx="3">
                  <c:v>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5"/>
        <c:overlap val="0"/>
        <c:axId val="2094734554"/>
        <c:axId val="2094734552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 cmpd="sng" algn="ctr">
            <a:noFill/>
            <a:prstDash val="solid"/>
            <a:round/>
          </a:ln>
        </c:spPr>
        <c:txPr>
          <a:bodyPr rot="-60000000" spcFirstLastPara="0" vertOverflow="ellipsis" vert="horz" wrap="square" anchor="ctr" anchorCtr="1"/>
          <a:lstStyle/>
          <a:p>
            <a:pPr>
              <a:defRPr lang="zh-CN" sz="1300" b="0" i="0" u="none" strike="noStrike" kern="1200" baseline="0">
                <a:solidFill>
                  <a:srgbClr val="6B6B6B"/>
                </a:solidFill>
                <a:latin typeface="Arial" panose="020B0604020202020204"/>
                <a:ea typeface="+mn-ea"/>
                <a:cs typeface="+mn-cs"/>
              </a:defRPr>
            </a:pPr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1"/>
        <c:axPos val="b"/>
        <c:majorGridlines>
          <c:spPr>
            <a:ln w="12700" cap="flat" cmpd="sng" algn="ctr">
              <a:solidFill>
                <a:srgbClr val="E0E6F1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low"/>
        <c:txPr>
          <a:bodyPr rot="-60000000" spcFirstLastPara="0" vertOverflow="ellipsis" vert="horz" wrap="square" anchor="ctr" anchorCtr="1"/>
          <a:lstStyle/>
          <a:p>
            <a:pPr>
              <a:defRPr lang="zh-CN" sz="1200" b="0" i="0" u="none" strike="noStrike" kern="1200" baseline="0">
                <a:solidFill>
                  <a:srgbClr val="000000"/>
                </a:solidFill>
                <a:latin typeface="Arial" panose="020B0604020202020204"/>
                <a:ea typeface="+mn-ea"/>
                <a:cs typeface="+mn-cs"/>
              </a:defRPr>
            </a:pPr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overlay val="0"/>
      <c:txPr>
        <a:bodyPr rot="0" spcFirstLastPara="0" vertOverflow="ellipsis" vert="horz" wrap="square" anchor="ctr" anchorCtr="1"/>
        <a:lstStyle/>
        <a:p>
          <a:pPr>
            <a:defRPr lang="zh-CN"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</a:p>
      </c:txPr>
    </c:legend>
    <c:plotVisOnly val="1"/>
    <c:dispBlanksAs val="span"/>
    <c:showDLblsOverMax val="0"/>
    <c:extLst>
      <c:ext uri="{0b15fc19-7d7d-44ad-8c2d-2c3a37ce22c3}">
        <chartProps xmlns="https://web.wps.cn/et/2018/main" chartId="{a7fc1eeb-ed3d-444f-a128-9e2bf30438ed}"/>
      </c:ext>
    </c:extLst>
  </c:chart>
  <c:spPr>
    <a:noFill/>
    <a:ln>
      <a:noFill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value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explosion val="0"/>
          <c:dPt>
            <c:idx val="0"/>
            <c:bubble3D val="0"/>
            <c:spPr>
              <a:solidFill>
                <a:srgbClr val="F5A623"/>
              </a:solidFill>
              <a:effectLst/>
            </c:spPr>
          </c:dPt>
          <c:dPt>
            <c:idx val="1"/>
            <c:bubble3D val="0"/>
            <c:spPr>
              <a:solidFill>
                <a:srgbClr val="D4A574"/>
              </a:solidFill>
              <a:effectLst/>
            </c:spPr>
          </c:dPt>
          <c:dPt>
            <c:idx val="2"/>
            <c:bubble3D val="0"/>
            <c:spPr>
              <a:solidFill>
                <a:srgbClr val="1A1A1A"/>
              </a:solidFill>
              <a:effectLst/>
            </c:spPr>
          </c:dPt>
          <c:dPt>
            <c:idx val="3"/>
            <c:bubble3D val="0"/>
            <c:spPr>
              <a:solidFill>
                <a:srgbClr val="6B6B6B"/>
              </a:solidFill>
              <a:effectLst/>
            </c:spPr>
          </c:dPt>
          <c:dPt>
            <c:idx val="4"/>
            <c:bubble3D val="0"/>
            <c:spPr>
              <a:solidFill>
                <a:srgbClr val="999999"/>
              </a:solidFill>
              <a:effectLst/>
            </c:spPr>
          </c:dPt>
          <c:dLbls>
            <c:dLbl>
              <c:idx val="0"/>
              <c:layout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0" vertOverflow="ellipsis" vert="horz" wrap="square" lIns="38100" tIns="19050" rIns="38100" bIns="19050" anchor="ctr" anchorCtr="1"/>
                <a:lstStyle/>
                <a:p>
                  <a:pPr>
                    <a:defRPr lang="zh-CN" sz="1300" b="0" i="0" u="none" strike="noStrike" kern="1200" baseline="0">
                      <a:solidFill>
                        <a:srgbClr val="FFFFFF"/>
                      </a:solidFill>
                      <a:latin typeface="Arial" panose="020B0604020202020204"/>
                      <a:ea typeface="+mn-ea"/>
                      <a:cs typeface="+mn-cs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0" vertOverflow="ellipsis" vert="horz" wrap="square" lIns="38100" tIns="19050" rIns="38100" bIns="19050" anchor="ctr" anchorCtr="1"/>
                <a:lstStyle/>
                <a:p>
                  <a:pPr>
                    <a:defRPr lang="zh-CN" sz="1300" b="0" i="0" u="none" strike="noStrike" kern="1200" baseline="0">
                      <a:solidFill>
                        <a:srgbClr val="FFFFFF"/>
                      </a:solidFill>
                      <a:latin typeface="Arial" panose="020B0604020202020204"/>
                      <a:ea typeface="+mn-ea"/>
                      <a:cs typeface="+mn-cs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0" vertOverflow="ellipsis" vert="horz" wrap="square" lIns="38100" tIns="19050" rIns="38100" bIns="19050" anchor="ctr" anchorCtr="1"/>
                <a:lstStyle/>
                <a:p>
                  <a:pPr>
                    <a:defRPr lang="zh-CN" sz="1300" b="0" i="0" u="none" strike="noStrike" kern="1200" baseline="0">
                      <a:solidFill>
                        <a:srgbClr val="FFFFFF"/>
                      </a:solidFill>
                      <a:latin typeface="Arial" panose="020B0604020202020204"/>
                      <a:ea typeface="+mn-ea"/>
                      <a:cs typeface="+mn-cs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0" vertOverflow="ellipsis" vert="horz" wrap="square" lIns="38100" tIns="19050" rIns="38100" bIns="19050" anchor="ctr" anchorCtr="1"/>
                <a:lstStyle/>
                <a:p>
                  <a:pPr>
                    <a:defRPr lang="zh-CN" sz="1300" b="0" i="0" u="none" strike="noStrike" kern="1200" baseline="0">
                      <a:solidFill>
                        <a:srgbClr val="FFFFFF"/>
                      </a:solidFill>
                      <a:latin typeface="Arial" panose="020B0604020202020204"/>
                      <a:ea typeface="+mn-ea"/>
                      <a:cs typeface="+mn-cs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0" vertOverflow="ellipsis" vert="horz" wrap="square" lIns="38100" tIns="19050" rIns="38100" bIns="19050" anchor="ctr" anchorCtr="1"/>
                <a:lstStyle/>
                <a:p>
                  <a:pPr>
                    <a:defRPr lang="zh-CN" sz="1300" b="0" i="0" u="none" strike="noStrike" kern="1200" baseline="0">
                      <a:solidFill>
                        <a:srgbClr val="FFFFFF"/>
                      </a:solidFill>
                      <a:latin typeface="Arial" panose="020B0604020202020204"/>
                      <a:ea typeface="+mn-ea"/>
                      <a:cs typeface="+mn-cs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1800" b="0" i="0" u="none" strike="noStrike" kern="1200" baseline="0">
                    <a:solidFill>
                      <a:srgbClr val="000000"/>
                    </a:solidFill>
                    <a:latin typeface="Arial" panose="020B0604020202020204"/>
                    <a:ea typeface="+mn-ea"/>
                    <a:cs typeface="+mn-cs"/>
                  </a:defRPr>
                </a:pPr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  <c15:leaderLines/>
              </c:ext>
            </c:extLst>
          </c:dLbls>
          <c:cat>
            <c:strRef>
              <c:f>Sheet1!$A$2:$A$6</c:f>
              <c:strCache>
                <c:ptCount val="5"/>
                <c:pt idx="0">
                  <c:v>会员入会费</c:v>
                </c:pt>
                <c:pt idx="1">
                  <c:v>月卡/季卡续费</c:v>
                </c:pt>
                <c:pt idx="2">
                  <c:v>产品销售</c:v>
                </c:pt>
                <c:pt idx="3">
                  <c:v>复购充值</c:v>
                </c:pt>
                <c:pt idx="4">
                  <c:v>活动收入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40</c:v>
                </c:pt>
                <c:pt idx="1">
                  <c:v>25</c:v>
                </c:pt>
                <c:pt idx="2">
                  <c:v>20</c:v>
                </c:pt>
                <c:pt idx="3">
                  <c:v>10</c:v>
                </c:pt>
                <c:pt idx="4">
                  <c:v>5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b"/>
      <c:layout/>
      <c:overlay val="0"/>
      <c:txPr>
        <a:bodyPr rot="0" spcFirstLastPara="0" vertOverflow="ellipsis" vert="horz" wrap="square" anchor="ctr" anchorCtr="1"/>
        <a:lstStyle/>
        <a:p>
          <a:pPr>
            <a:defRPr lang="zh-CN" sz="1200" b="0" i="0" u="none" strike="noStrike" kern="1200" baseline="0">
              <a:solidFill>
                <a:srgbClr val="1A1A1A"/>
              </a:solidFill>
              <a:latin typeface="+mn-lt"/>
              <a:ea typeface="+mn-ea"/>
              <a:cs typeface="+mn-cs"/>
            </a:defRPr>
          </a:pPr>
        </a:p>
      </c:txPr>
    </c:legend>
    <c:plotVisOnly val="1"/>
    <c:dispBlanksAs val="span"/>
    <c:showDLblsOverMax val="0"/>
    <c:extLst>
      <c:ext uri="{0b15fc19-7d7d-44ad-8c2d-2c3a37ce22c3}">
        <chartProps xmlns="https://web.wps.cn/et/2018/main" chartId="{253bbe97-7b94-4d82-8fd1-7e2d7065dc3d}"/>
      </c:ext>
    </c:extLst>
  </c:chart>
  <c:spPr>
    <a:noFill/>
    <a:ln>
      <a:noFill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144999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2135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6905979" y="0"/>
            <a:ext cx="5283200" cy="144999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2135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27449562"/>
            <a:ext cx="5283200" cy="14499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2135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6905979" y="27449562"/>
            <a:ext cx="5283200" cy="14499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135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PTIST_MAST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2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8.xml"/><Relationship Id="rId8" Type="http://schemas.openxmlformats.org/officeDocument/2006/relationships/tags" Target="../tags/tag7.xml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9" Type="http://schemas.openxmlformats.org/officeDocument/2006/relationships/notesSlide" Target="../notesSlides/notesSlide13.xml"/><Relationship Id="rId18" Type="http://schemas.openxmlformats.org/officeDocument/2006/relationships/slideLayout" Target="../slideLayouts/slideLayout1.xml"/><Relationship Id="rId17" Type="http://schemas.openxmlformats.org/officeDocument/2006/relationships/tags" Target="../tags/tag16.xml"/><Relationship Id="rId16" Type="http://schemas.openxmlformats.org/officeDocument/2006/relationships/tags" Target="../tags/tag15.xml"/><Relationship Id="rId15" Type="http://schemas.openxmlformats.org/officeDocument/2006/relationships/tags" Target="../tags/tag14.xml"/><Relationship Id="rId14" Type="http://schemas.openxmlformats.org/officeDocument/2006/relationships/tags" Target="../tags/tag13.xml"/><Relationship Id="rId13" Type="http://schemas.openxmlformats.org/officeDocument/2006/relationships/tags" Target="../tags/tag12.xml"/><Relationship Id="rId12" Type="http://schemas.openxmlformats.org/officeDocument/2006/relationships/tags" Target="../tags/tag11.xml"/><Relationship Id="rId11" Type="http://schemas.openxmlformats.org/officeDocument/2006/relationships/tags" Target="../tags/tag10.xml"/><Relationship Id="rId10" Type="http://schemas.openxmlformats.org/officeDocument/2006/relationships/tags" Target="../tags/tag9.xml"/><Relationship Id="rId1" Type="http://schemas.openxmlformats.org/officeDocument/2006/relationships/chart" Target="../charts/chart2.xml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4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7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6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8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.xml"/><Relationship Id="rId1" Type="http://schemas.openxmlformats.org/officeDocument/2006/relationships/chart" Target="../charts/chart3.xml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9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3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.xml"/><Relationship Id="rId1" Type="http://schemas.openxmlformats.org/officeDocument/2006/relationships/chart" Target="../charts/chart1.xml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A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okc/s4c4qchx2ggqk/mnt/agents/output/victory_fitness/images/cover_bg.jpg"/>
          <p:cNvPicPr>
            <a:picLocks noChangeAspect="1"/>
          </p:cNvPicPr>
          <p:nvPr/>
        </p:nvPicPr>
        <p:blipFill>
          <a:blip r:embed="rId1">
            <a:alphaModFix amt="45000"/>
          </a:blip>
          <a:srcRect t="781" b="781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6256000" cy="9144000"/>
          </a:xfrm>
          <a:prstGeom prst="rect">
            <a:avLst/>
          </a:prstGeom>
          <a:gradFill flip="none" rotWithShape="1">
            <a:gsLst>
              <a:gs pos="0">
                <a:srgbClr val="1A1A1A">
                  <a:alpha val="13000"/>
                </a:srgbClr>
              </a:gs>
              <a:gs pos="35000">
                <a:srgbClr val="1A1A1A">
                  <a:alpha val="53000"/>
                </a:srgbClr>
              </a:gs>
              <a:gs pos="100000">
                <a:srgbClr val="1A1A1A">
                  <a:alpha val="87000"/>
                </a:srgbClr>
              </a:gs>
            </a:gsLst>
            <a:lin ang="5400000" scaled="1"/>
          </a:gradFill>
        </p:spPr>
      </p:sp>
      <p:sp>
        <p:nvSpPr>
          <p:cNvPr id="4" name="Shape 1"/>
          <p:cNvSpPr/>
          <p:nvPr/>
        </p:nvSpPr>
        <p:spPr>
          <a:xfrm>
            <a:off x="6858000" y="2286000"/>
            <a:ext cx="2540000" cy="50800"/>
          </a:xfrm>
          <a:prstGeom prst="rect">
            <a:avLst/>
          </a:prstGeom>
          <a:solidFill>
            <a:srgbClr val="F5A623"/>
          </a:solidFill>
        </p:spPr>
      </p:sp>
      <p:sp>
        <p:nvSpPr>
          <p:cNvPr id="5" name="Text 2"/>
          <p:cNvSpPr/>
          <p:nvPr/>
        </p:nvSpPr>
        <p:spPr>
          <a:xfrm>
            <a:off x="1778000" y="2540000"/>
            <a:ext cx="12700000" cy="17780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>
              <a:lnSpc>
                <a:spcPct val="115000"/>
              </a:lnSpc>
            </a:pPr>
            <a:r>
              <a:rPr lang="en-US" sz="6400" kern="0" spc="200" dirty="0">
                <a:solidFill>
                  <a:srgbClr val="FFFFFF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WonderGYM FITNESS</a:t>
            </a:r>
            <a:endParaRPr lang="en-US" sz="5200" dirty="0"/>
          </a:p>
          <a:p>
            <a:pPr algn="ctr">
              <a:lnSpc>
                <a:spcPct val="115000"/>
              </a:lnSpc>
            </a:pPr>
            <a:r>
              <a:rPr lang="en-US" sz="5200" kern="0" spc="200" dirty="0">
                <a:solidFill>
                  <a:srgbClr val="FFFFFF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温特力</a:t>
            </a:r>
            <a:r>
              <a:rPr lang="zh-CN" altLang="en-US" sz="5200" kern="0" spc="200" dirty="0">
                <a:solidFill>
                  <a:srgbClr val="FFFFFF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丛林</a:t>
            </a:r>
            <a:r>
              <a:rPr lang="en-US" sz="5200" kern="0" spc="200" dirty="0">
                <a:solidFill>
                  <a:srgbClr val="FFFFFF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健身仓</a:t>
            </a:r>
            <a:endParaRPr lang="en-US" sz="5200" dirty="0"/>
          </a:p>
        </p:txBody>
      </p:sp>
      <p:sp>
        <p:nvSpPr>
          <p:cNvPr id="6" name="Text 3"/>
          <p:cNvSpPr/>
          <p:nvPr/>
        </p:nvSpPr>
        <p:spPr>
          <a:xfrm>
            <a:off x="3048000" y="4572000"/>
            <a:ext cx="10160000" cy="5080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>
              <a:lnSpc>
                <a:spcPct val="140000"/>
              </a:lnSpc>
            </a:pPr>
            <a:r>
              <a:rPr lang="en-US" sz="2400" kern="0" spc="100" dirty="0">
                <a:solidFill>
                  <a:srgbClr val="FFFFFF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招商加盟手册 | 2026</a:t>
            </a:r>
            <a:r>
              <a:rPr lang="en-US" sz="2400" kern="0" spc="100" dirty="0">
                <a:solidFill>
                  <a:srgbClr val="FFFFFF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  <a:sym typeface="+mn-ea"/>
              </a:rPr>
              <a:t> | V1.0</a:t>
            </a:r>
            <a:endParaRPr lang="en-US" sz="2400" dirty="0"/>
          </a:p>
        </p:txBody>
      </p:sp>
      <p:sp>
        <p:nvSpPr>
          <p:cNvPr id="7" name="Shape 4"/>
          <p:cNvSpPr/>
          <p:nvPr/>
        </p:nvSpPr>
        <p:spPr>
          <a:xfrm>
            <a:off x="6858000" y="5334000"/>
            <a:ext cx="2540000" cy="38100"/>
          </a:xfrm>
          <a:prstGeom prst="rect">
            <a:avLst/>
          </a:prstGeom>
          <a:solidFill>
            <a:srgbClr val="F5A623"/>
          </a:solidFill>
        </p:spPr>
      </p:sp>
      <p:sp>
        <p:nvSpPr>
          <p:cNvPr id="8" name="Text 5"/>
          <p:cNvSpPr/>
          <p:nvPr/>
        </p:nvSpPr>
        <p:spPr>
          <a:xfrm>
            <a:off x="2413000" y="5588000"/>
            <a:ext cx="11430000" cy="1016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60000"/>
              </a:lnSpc>
            </a:pPr>
            <a:r>
              <a:rPr lang="en-US" sz="1800" dirty="0">
                <a:solidFill>
                  <a:srgbClr val="FFFFFF">
                    <a:alpha val="80000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健身</a:t>
            </a:r>
            <a:r>
              <a:rPr lang="zh-CN" altLang="en-US" sz="1800" dirty="0">
                <a:solidFill>
                  <a:srgbClr val="FFFFFF">
                    <a:alpha val="80000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主题</a:t>
            </a:r>
            <a:r>
              <a:rPr lang="en-US" sz="1800" dirty="0">
                <a:solidFill>
                  <a:srgbClr val="FFFFFF">
                    <a:alpha val="80000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 + 新零售 + I人社交新主场 · 24小时AI无感运营 · 一站式加盟扶持 · 低投入高回报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4318000" y="7366000"/>
            <a:ext cx="7620000" cy="5080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600" kern="0" spc="200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诚邀有志者，共启健身创业新蓝海</a:t>
            </a:r>
            <a:endParaRPr lang="en-US" sz="1600" dirty="0"/>
          </a:p>
        </p:txBody>
      </p:sp>
      <p:pic>
        <p:nvPicPr>
          <p:cNvPr id="10" name="图片 9" descr="logo-透明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20" y="7725410"/>
            <a:ext cx="1355090" cy="1390650"/>
          </a:xfrm>
          <a:prstGeom prst="rect">
            <a:avLst/>
          </a:prstGeom>
          <a:effectLst>
            <a:glow rad="63500">
              <a:schemeClr val="accent2">
                <a:alpha val="52000"/>
              </a:schemeClr>
            </a:glow>
          </a:effectLst>
        </p:spPr>
      </p:pic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2000" y="508000"/>
            <a:ext cx="13970000" cy="6350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3000" dirty="0">
                <a:solidFill>
                  <a:srgbClr val="1A1A1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不只是健身房，更是</a:t>
            </a:r>
            <a:r>
              <a:rPr lang="en-US" sz="3000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I人的社交港湾</a:t>
            </a:r>
            <a:r>
              <a:rPr lang="en-US" sz="3000" dirty="0">
                <a:solidFill>
                  <a:srgbClr val="1A1A1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——三大核心业态融合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762000" y="1206500"/>
            <a:ext cx="635000" cy="50800"/>
          </a:xfrm>
          <a:prstGeom prst="rect">
            <a:avLst/>
          </a:prstGeom>
          <a:solidFill>
            <a:srgbClr val="F5A623"/>
          </a:solidFill>
        </p:spPr>
      </p:sp>
      <p:sp>
        <p:nvSpPr>
          <p:cNvPr id="4" name="Shape 2"/>
          <p:cNvSpPr/>
          <p:nvPr/>
        </p:nvSpPr>
        <p:spPr>
          <a:xfrm>
            <a:off x="762000" y="1524000"/>
            <a:ext cx="4572000" cy="482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4DE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62000" y="1524000"/>
            <a:ext cx="4572000" cy="76200"/>
          </a:xfrm>
          <a:prstGeom prst="rect">
            <a:avLst/>
          </a:prstGeom>
          <a:solidFill>
            <a:srgbClr val="F5A623"/>
          </a:solidFill>
        </p:spPr>
      </p:sp>
      <p:sp>
        <p:nvSpPr>
          <p:cNvPr id="6" name="Shape 4"/>
          <p:cNvSpPr/>
          <p:nvPr/>
        </p:nvSpPr>
        <p:spPr>
          <a:xfrm>
            <a:off x="958850" y="1841500"/>
            <a:ext cx="571500" cy="457200"/>
          </a:xfrm>
          <a:custGeom>
            <a:avLst/>
            <a:gdLst/>
            <a:ahLst/>
            <a:cxnLst/>
            <a:rect l="l" t="t" r="r" b="b"/>
            <a:pathLst>
              <a:path w="571500" h="457200">
                <a:moveTo>
                  <a:pt x="85725" y="100013"/>
                </a:moveTo>
                <a:cubicBezTo>
                  <a:pt x="85725" y="76349"/>
                  <a:pt x="104924" y="57150"/>
                  <a:pt x="128588" y="57150"/>
                </a:cubicBezTo>
                <a:cubicBezTo>
                  <a:pt x="152251" y="57150"/>
                  <a:pt x="171450" y="76349"/>
                  <a:pt x="171450" y="100013"/>
                </a:cubicBezTo>
                <a:lnTo>
                  <a:pt x="171450" y="200025"/>
                </a:lnTo>
                <a:lnTo>
                  <a:pt x="400050" y="200025"/>
                </a:lnTo>
                <a:lnTo>
                  <a:pt x="400050" y="100013"/>
                </a:lnTo>
                <a:cubicBezTo>
                  <a:pt x="400050" y="76349"/>
                  <a:pt x="419249" y="57150"/>
                  <a:pt x="442913" y="57150"/>
                </a:cubicBezTo>
                <a:cubicBezTo>
                  <a:pt x="466576" y="57150"/>
                  <a:pt x="485775" y="76349"/>
                  <a:pt x="485775" y="100013"/>
                </a:cubicBezTo>
                <a:lnTo>
                  <a:pt x="485775" y="114300"/>
                </a:lnTo>
                <a:lnTo>
                  <a:pt x="500063" y="114300"/>
                </a:lnTo>
                <a:cubicBezTo>
                  <a:pt x="523726" y="114300"/>
                  <a:pt x="542925" y="133499"/>
                  <a:pt x="542925" y="157163"/>
                </a:cubicBezTo>
                <a:lnTo>
                  <a:pt x="542925" y="200025"/>
                </a:lnTo>
                <a:cubicBezTo>
                  <a:pt x="558731" y="200025"/>
                  <a:pt x="571500" y="212794"/>
                  <a:pt x="571500" y="228600"/>
                </a:cubicBezTo>
                <a:cubicBezTo>
                  <a:pt x="571500" y="244406"/>
                  <a:pt x="558731" y="257175"/>
                  <a:pt x="542925" y="257175"/>
                </a:cubicBezTo>
                <a:lnTo>
                  <a:pt x="542925" y="300038"/>
                </a:lnTo>
                <a:cubicBezTo>
                  <a:pt x="542925" y="323701"/>
                  <a:pt x="523726" y="342900"/>
                  <a:pt x="500063" y="342900"/>
                </a:cubicBezTo>
                <a:lnTo>
                  <a:pt x="485775" y="342900"/>
                </a:lnTo>
                <a:lnTo>
                  <a:pt x="485775" y="357188"/>
                </a:lnTo>
                <a:cubicBezTo>
                  <a:pt x="485775" y="380851"/>
                  <a:pt x="466576" y="400050"/>
                  <a:pt x="442913" y="400050"/>
                </a:cubicBezTo>
                <a:cubicBezTo>
                  <a:pt x="419249" y="400050"/>
                  <a:pt x="400050" y="380851"/>
                  <a:pt x="400050" y="357188"/>
                </a:cubicBezTo>
                <a:lnTo>
                  <a:pt x="400050" y="257175"/>
                </a:lnTo>
                <a:lnTo>
                  <a:pt x="171450" y="257175"/>
                </a:lnTo>
                <a:lnTo>
                  <a:pt x="171450" y="357188"/>
                </a:lnTo>
                <a:cubicBezTo>
                  <a:pt x="171450" y="380851"/>
                  <a:pt x="152251" y="400050"/>
                  <a:pt x="128588" y="400050"/>
                </a:cubicBezTo>
                <a:cubicBezTo>
                  <a:pt x="104924" y="400050"/>
                  <a:pt x="85725" y="380851"/>
                  <a:pt x="85725" y="357188"/>
                </a:cubicBezTo>
                <a:lnTo>
                  <a:pt x="85725" y="342900"/>
                </a:lnTo>
                <a:lnTo>
                  <a:pt x="71438" y="342900"/>
                </a:lnTo>
                <a:cubicBezTo>
                  <a:pt x="47774" y="342900"/>
                  <a:pt x="28575" y="323701"/>
                  <a:pt x="28575" y="300038"/>
                </a:cubicBezTo>
                <a:lnTo>
                  <a:pt x="28575" y="257175"/>
                </a:lnTo>
                <a:cubicBezTo>
                  <a:pt x="12769" y="257175"/>
                  <a:pt x="0" y="244406"/>
                  <a:pt x="0" y="228600"/>
                </a:cubicBezTo>
                <a:cubicBezTo>
                  <a:pt x="0" y="212794"/>
                  <a:pt x="12769" y="200025"/>
                  <a:pt x="28575" y="200025"/>
                </a:cubicBezTo>
                <a:lnTo>
                  <a:pt x="28575" y="157163"/>
                </a:lnTo>
                <a:cubicBezTo>
                  <a:pt x="28575" y="133499"/>
                  <a:pt x="47774" y="114300"/>
                  <a:pt x="71438" y="114300"/>
                </a:cubicBezTo>
                <a:lnTo>
                  <a:pt x="85725" y="114300"/>
                </a:lnTo>
                <a:lnTo>
                  <a:pt x="85725" y="100013"/>
                </a:lnTo>
                <a:close/>
              </a:path>
            </a:pathLst>
          </a:custGeom>
          <a:solidFill>
            <a:srgbClr val="F5A623"/>
          </a:solidFill>
        </p:spPr>
      </p:sp>
      <p:sp>
        <p:nvSpPr>
          <p:cNvPr id="7" name="Text 5"/>
          <p:cNvSpPr/>
          <p:nvPr/>
        </p:nvSpPr>
        <p:spPr>
          <a:xfrm>
            <a:off x="1016000" y="2413000"/>
            <a:ext cx="4064000" cy="4445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200" b="1" dirty="0">
                <a:solidFill>
                  <a:srgbClr val="1A1A1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健身板块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016000" y="2921000"/>
            <a:ext cx="4064000" cy="3175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>
              <a:lnSpc>
                <a:spcPct val="170000"/>
              </a:lnSpc>
            </a:pPr>
            <a:r>
              <a:rPr lang="en-US" sz="1500" dirty="0">
                <a:solidFill>
                  <a:srgbClr val="6B6B6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全自主训练，高品质器械覆盖力量+有氧全场景</a:t>
            </a:r>
            <a:endParaRPr lang="en-US" sz="1600" dirty="0"/>
          </a:p>
          <a:p>
            <a:pPr>
              <a:lnSpc>
                <a:spcPct val="170000"/>
              </a:lnSpc>
              <a:spcBef>
                <a:spcPts val="800"/>
              </a:spcBef>
            </a:pPr>
            <a:r>
              <a:rPr lang="en-US" sz="1500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✓</a:t>
            </a:r>
            <a:r>
              <a:rPr lang="en-US" sz="1500" dirty="0">
                <a:solidFill>
                  <a:srgbClr val="6B6B6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 零推销，零打扰</a:t>
            </a:r>
            <a:endParaRPr lang="en-US" sz="1600" dirty="0"/>
          </a:p>
          <a:p>
            <a:pPr>
              <a:lnSpc>
                <a:spcPct val="170000"/>
              </a:lnSpc>
            </a:pPr>
            <a:r>
              <a:rPr lang="en-US" sz="1500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✓</a:t>
            </a:r>
            <a:r>
              <a:rPr lang="en-US" sz="1500" dirty="0">
                <a:solidFill>
                  <a:srgbClr val="6B6B6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 AI动作指导，新手轻松上手</a:t>
            </a:r>
            <a:endParaRPr lang="en-US" sz="1600" dirty="0"/>
          </a:p>
          <a:p>
            <a:pPr>
              <a:lnSpc>
                <a:spcPct val="170000"/>
              </a:lnSpc>
            </a:pPr>
            <a:r>
              <a:rPr lang="en-US" sz="1500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✓</a:t>
            </a:r>
            <a:r>
              <a:rPr lang="en-US" sz="1500" dirty="0">
                <a:solidFill>
                  <a:srgbClr val="6B6B6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 24小时自由安排</a:t>
            </a:r>
            <a:endParaRPr lang="en-US" sz="1600" dirty="0"/>
          </a:p>
          <a:p>
            <a:pPr>
              <a:lnSpc>
                <a:spcPct val="170000"/>
              </a:lnSpc>
            </a:pPr>
            <a:r>
              <a:rPr lang="en-US" sz="1500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✓</a:t>
            </a:r>
            <a:r>
              <a:rPr lang="en-US" sz="1500" dirty="0">
                <a:solidFill>
                  <a:srgbClr val="6B6B6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 国际悍马+国内一线品牌器械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5588000" y="1524000"/>
            <a:ext cx="4572000" cy="482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4DE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588000" y="1524000"/>
            <a:ext cx="4572000" cy="76200"/>
          </a:xfrm>
          <a:prstGeom prst="rect">
            <a:avLst/>
          </a:prstGeom>
          <a:solidFill>
            <a:srgbClr val="F5A623"/>
          </a:solidFill>
        </p:spPr>
      </p:sp>
      <p:sp>
        <p:nvSpPr>
          <p:cNvPr id="11" name="Shape 9"/>
          <p:cNvSpPr/>
          <p:nvPr/>
        </p:nvSpPr>
        <p:spPr>
          <a:xfrm>
            <a:off x="5784850" y="1841500"/>
            <a:ext cx="571500" cy="457200"/>
          </a:xfrm>
          <a:custGeom>
            <a:avLst/>
            <a:gdLst/>
            <a:ahLst/>
            <a:cxnLst/>
            <a:rect l="l" t="t" r="r" b="b"/>
            <a:pathLst>
              <a:path w="571500" h="457200">
                <a:moveTo>
                  <a:pt x="21431" y="-14287"/>
                </a:moveTo>
                <a:cubicBezTo>
                  <a:pt x="9555" y="-14287"/>
                  <a:pt x="0" y="-4733"/>
                  <a:pt x="0" y="7144"/>
                </a:cubicBezTo>
                <a:cubicBezTo>
                  <a:pt x="0" y="19020"/>
                  <a:pt x="9555" y="28575"/>
                  <a:pt x="21431" y="28575"/>
                </a:cubicBezTo>
                <a:lnTo>
                  <a:pt x="61883" y="28575"/>
                </a:lnTo>
                <a:cubicBezTo>
                  <a:pt x="65365" y="28575"/>
                  <a:pt x="68312" y="31075"/>
                  <a:pt x="68937" y="34469"/>
                </a:cubicBezTo>
                <a:lnTo>
                  <a:pt x="115461" y="290126"/>
                </a:lnTo>
                <a:cubicBezTo>
                  <a:pt x="120997" y="320665"/>
                  <a:pt x="147608" y="342900"/>
                  <a:pt x="178683" y="342900"/>
                </a:cubicBezTo>
                <a:lnTo>
                  <a:pt x="407194" y="342900"/>
                </a:lnTo>
                <a:cubicBezTo>
                  <a:pt x="419070" y="342900"/>
                  <a:pt x="428625" y="333345"/>
                  <a:pt x="428625" y="321469"/>
                </a:cubicBezTo>
                <a:cubicBezTo>
                  <a:pt x="428625" y="309592"/>
                  <a:pt x="419070" y="300038"/>
                  <a:pt x="407194" y="300038"/>
                </a:cubicBezTo>
                <a:lnTo>
                  <a:pt x="178683" y="300038"/>
                </a:lnTo>
                <a:cubicBezTo>
                  <a:pt x="168325" y="300038"/>
                  <a:pt x="159484" y="292626"/>
                  <a:pt x="157609" y="282446"/>
                </a:cubicBezTo>
                <a:lnTo>
                  <a:pt x="153055" y="257175"/>
                </a:lnTo>
                <a:lnTo>
                  <a:pt x="424160" y="257175"/>
                </a:lnTo>
                <a:cubicBezTo>
                  <a:pt x="451664" y="257175"/>
                  <a:pt x="475238" y="237619"/>
                  <a:pt x="480328" y="210562"/>
                </a:cubicBezTo>
                <a:lnTo>
                  <a:pt x="508010" y="62419"/>
                </a:lnTo>
                <a:cubicBezTo>
                  <a:pt x="511314" y="44827"/>
                  <a:pt x="497830" y="28575"/>
                  <a:pt x="479881" y="28575"/>
                </a:cubicBezTo>
                <a:lnTo>
                  <a:pt x="111353" y="28575"/>
                </a:lnTo>
                <a:lnTo>
                  <a:pt x="110996" y="26789"/>
                </a:lnTo>
                <a:cubicBezTo>
                  <a:pt x="106710" y="3036"/>
                  <a:pt x="85993" y="-14287"/>
                  <a:pt x="61793" y="-14287"/>
                </a:cubicBezTo>
                <a:lnTo>
                  <a:pt x="21431" y="-14287"/>
                </a:lnTo>
                <a:close/>
                <a:moveTo>
                  <a:pt x="185738" y="457200"/>
                </a:moveTo>
                <a:cubicBezTo>
                  <a:pt x="209394" y="457200"/>
                  <a:pt x="228600" y="437994"/>
                  <a:pt x="228600" y="414338"/>
                </a:cubicBezTo>
                <a:cubicBezTo>
                  <a:pt x="228600" y="390681"/>
                  <a:pt x="209394" y="371475"/>
                  <a:pt x="185738" y="371475"/>
                </a:cubicBezTo>
                <a:cubicBezTo>
                  <a:pt x="162081" y="371475"/>
                  <a:pt x="142875" y="390681"/>
                  <a:pt x="142875" y="414338"/>
                </a:cubicBezTo>
                <a:cubicBezTo>
                  <a:pt x="142875" y="437994"/>
                  <a:pt x="162081" y="457200"/>
                  <a:pt x="185738" y="457200"/>
                </a:cubicBezTo>
                <a:close/>
                <a:moveTo>
                  <a:pt x="385763" y="457200"/>
                </a:moveTo>
                <a:cubicBezTo>
                  <a:pt x="409419" y="457200"/>
                  <a:pt x="428625" y="437994"/>
                  <a:pt x="428625" y="414338"/>
                </a:cubicBezTo>
                <a:cubicBezTo>
                  <a:pt x="428625" y="390681"/>
                  <a:pt x="409419" y="371475"/>
                  <a:pt x="385763" y="371475"/>
                </a:cubicBezTo>
                <a:cubicBezTo>
                  <a:pt x="362106" y="371475"/>
                  <a:pt x="342900" y="390681"/>
                  <a:pt x="342900" y="414338"/>
                </a:cubicBezTo>
                <a:cubicBezTo>
                  <a:pt x="342900" y="437994"/>
                  <a:pt x="362106" y="457200"/>
                  <a:pt x="385763" y="457200"/>
                </a:cubicBezTo>
                <a:close/>
              </a:path>
            </a:pathLst>
          </a:custGeom>
          <a:solidFill>
            <a:srgbClr val="F5A623"/>
          </a:solidFill>
        </p:spPr>
      </p:sp>
      <p:sp>
        <p:nvSpPr>
          <p:cNvPr id="12" name="Text 10"/>
          <p:cNvSpPr/>
          <p:nvPr/>
        </p:nvSpPr>
        <p:spPr>
          <a:xfrm>
            <a:off x="5842000" y="2413000"/>
            <a:ext cx="4064000" cy="4445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200" b="1" dirty="0">
                <a:solidFill>
                  <a:srgbClr val="1A1A1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新零售板块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5842000" y="2921000"/>
            <a:ext cx="4064000" cy="3175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>
              <a:lnSpc>
                <a:spcPct val="170000"/>
              </a:lnSpc>
            </a:pPr>
            <a:r>
              <a:rPr lang="en-US" sz="1500" dirty="0">
                <a:solidFill>
                  <a:srgbClr val="6B6B6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AI无感消费管理系统，积分自助消费</a:t>
            </a:r>
            <a:endParaRPr lang="en-US" sz="1600" dirty="0"/>
          </a:p>
          <a:p>
            <a:pPr>
              <a:lnSpc>
                <a:spcPct val="170000"/>
              </a:lnSpc>
              <a:spcBef>
                <a:spcPts val="800"/>
              </a:spcBef>
            </a:pPr>
            <a:r>
              <a:rPr lang="en-US" sz="1500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✓</a:t>
            </a:r>
            <a:r>
              <a:rPr lang="en-US" sz="1500" dirty="0">
                <a:solidFill>
                  <a:srgbClr val="6B6B6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 无感积分消费</a:t>
            </a:r>
            <a:endParaRPr lang="en-US" sz="1600" dirty="0"/>
          </a:p>
          <a:p>
            <a:pPr>
              <a:lnSpc>
                <a:spcPct val="170000"/>
              </a:lnSpc>
            </a:pPr>
            <a:r>
              <a:rPr lang="en-US" sz="1500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✓</a:t>
            </a:r>
            <a:r>
              <a:rPr lang="en-US" sz="1500" dirty="0">
                <a:solidFill>
                  <a:srgbClr val="6B6B6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 厂家源头直供，高毛利</a:t>
            </a:r>
            <a:endParaRPr lang="en-US" sz="1600" dirty="0"/>
          </a:p>
          <a:p>
            <a:pPr>
              <a:lnSpc>
                <a:spcPct val="170000"/>
              </a:lnSpc>
            </a:pPr>
            <a:r>
              <a:rPr lang="en-US" sz="1500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✓</a:t>
            </a:r>
            <a:r>
              <a:rPr lang="en-US" sz="1500" dirty="0">
                <a:solidFill>
                  <a:srgbClr val="6B6B6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 免费自助饮品</a:t>
            </a:r>
            <a:endParaRPr lang="en-US" sz="1600" dirty="0"/>
          </a:p>
          <a:p>
            <a:pPr>
              <a:lnSpc>
                <a:spcPct val="170000"/>
              </a:lnSpc>
            </a:pPr>
            <a:r>
              <a:rPr lang="en-US" sz="1500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✓</a:t>
            </a:r>
            <a:r>
              <a:rPr lang="en-US" sz="1500" dirty="0">
                <a:solidFill>
                  <a:srgbClr val="6B6B6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 健身补剂+健康餐食+运动周边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10414000" y="1524000"/>
            <a:ext cx="5080000" cy="482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4DE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10414000" y="1524000"/>
            <a:ext cx="5080000" cy="76200"/>
          </a:xfrm>
          <a:prstGeom prst="rect">
            <a:avLst/>
          </a:prstGeom>
          <a:solidFill>
            <a:srgbClr val="F5A623"/>
          </a:solidFill>
        </p:spPr>
      </p:sp>
      <p:sp>
        <p:nvSpPr>
          <p:cNvPr id="16" name="Shape 14"/>
          <p:cNvSpPr/>
          <p:nvPr/>
        </p:nvSpPr>
        <p:spPr>
          <a:xfrm>
            <a:off x="10668000" y="18415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15205" y="77778"/>
                </a:moveTo>
                <a:lnTo>
                  <a:pt x="228600" y="96262"/>
                </a:lnTo>
                <a:lnTo>
                  <a:pt x="241995" y="77778"/>
                </a:lnTo>
                <a:cubicBezTo>
                  <a:pt x="264319" y="46881"/>
                  <a:pt x="300216" y="28575"/>
                  <a:pt x="338346" y="28575"/>
                </a:cubicBezTo>
                <a:cubicBezTo>
                  <a:pt x="403979" y="28575"/>
                  <a:pt x="457200" y="81796"/>
                  <a:pt x="457200" y="147429"/>
                </a:cubicBezTo>
                <a:lnTo>
                  <a:pt x="457200" y="149751"/>
                </a:lnTo>
                <a:cubicBezTo>
                  <a:pt x="457200" y="249942"/>
                  <a:pt x="332274" y="366296"/>
                  <a:pt x="267087" y="416034"/>
                </a:cubicBezTo>
                <a:cubicBezTo>
                  <a:pt x="256014" y="424428"/>
                  <a:pt x="242441" y="428625"/>
                  <a:pt x="228600" y="428625"/>
                </a:cubicBezTo>
                <a:cubicBezTo>
                  <a:pt x="214759" y="428625"/>
                  <a:pt x="201097" y="424517"/>
                  <a:pt x="190113" y="416034"/>
                </a:cubicBezTo>
                <a:cubicBezTo>
                  <a:pt x="124926" y="366296"/>
                  <a:pt x="0" y="249942"/>
                  <a:pt x="0" y="149751"/>
                </a:cubicBezTo>
                <a:lnTo>
                  <a:pt x="0" y="147429"/>
                </a:lnTo>
                <a:cubicBezTo>
                  <a:pt x="0" y="81796"/>
                  <a:pt x="53221" y="28575"/>
                  <a:pt x="118854" y="28575"/>
                </a:cubicBezTo>
                <a:cubicBezTo>
                  <a:pt x="156984" y="28575"/>
                  <a:pt x="192881" y="46881"/>
                  <a:pt x="215205" y="77778"/>
                </a:cubicBezTo>
                <a:close/>
              </a:path>
            </a:pathLst>
          </a:custGeom>
          <a:solidFill>
            <a:srgbClr val="F5A623"/>
          </a:solidFill>
        </p:spPr>
      </p:sp>
      <p:sp>
        <p:nvSpPr>
          <p:cNvPr id="17" name="Text 15"/>
          <p:cNvSpPr/>
          <p:nvPr/>
        </p:nvSpPr>
        <p:spPr>
          <a:xfrm>
            <a:off x="10668000" y="2413000"/>
            <a:ext cx="4572000" cy="4445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200" b="1" dirty="0">
                <a:solidFill>
                  <a:srgbClr val="1A1A1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I人社交板块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10668000" y="2921000"/>
            <a:ext cx="4572000" cy="3175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>
              <a:lnSpc>
                <a:spcPct val="170000"/>
              </a:lnSpc>
            </a:pPr>
            <a:r>
              <a:rPr lang="en-US" sz="1500" dirty="0">
                <a:solidFill>
                  <a:srgbClr val="6B6B6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专属I人休闲空间，静谧舒适</a:t>
            </a:r>
            <a:endParaRPr lang="en-US" sz="1600" dirty="0"/>
          </a:p>
          <a:p>
            <a:pPr>
              <a:lnSpc>
                <a:spcPct val="170000"/>
              </a:lnSpc>
              <a:spcBef>
                <a:spcPts val="800"/>
              </a:spcBef>
            </a:pPr>
            <a:r>
              <a:rPr lang="en-US" sz="1500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✓</a:t>
            </a:r>
            <a:r>
              <a:rPr lang="en-US" sz="1500" dirty="0">
                <a:solidFill>
                  <a:srgbClr val="6B6B6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 无需强行社交</a:t>
            </a:r>
            <a:endParaRPr lang="en-US" sz="1600" dirty="0"/>
          </a:p>
          <a:p>
            <a:pPr>
              <a:lnSpc>
                <a:spcPct val="170000"/>
              </a:lnSpc>
            </a:pPr>
            <a:r>
              <a:rPr lang="en-US" sz="1500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✓</a:t>
            </a:r>
            <a:r>
              <a:rPr lang="en-US" sz="1500" dirty="0">
                <a:solidFill>
                  <a:srgbClr val="6B6B6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 轻量互动活动（打卡/PK/户外）</a:t>
            </a:r>
            <a:endParaRPr lang="en-US" sz="1600" dirty="0"/>
          </a:p>
          <a:p>
            <a:pPr>
              <a:lnSpc>
                <a:spcPct val="170000"/>
              </a:lnSpc>
            </a:pPr>
            <a:r>
              <a:rPr lang="en-US" sz="1500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✓</a:t>
            </a:r>
            <a:r>
              <a:rPr lang="en-US" sz="1500" dirty="0">
                <a:solidFill>
                  <a:srgbClr val="6B6B6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 健身+社交双重满足</a:t>
            </a:r>
            <a:endParaRPr lang="en-US" sz="1600" dirty="0"/>
          </a:p>
          <a:p>
            <a:pPr>
              <a:lnSpc>
                <a:spcPct val="170000"/>
              </a:lnSpc>
            </a:pPr>
            <a:r>
              <a:rPr lang="en-US" sz="1500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✓</a:t>
            </a:r>
            <a:r>
              <a:rPr lang="en-US" sz="1500" dirty="0">
                <a:solidFill>
                  <a:srgbClr val="6B6B6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 结识同频好友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762000" y="6604000"/>
            <a:ext cx="14732000" cy="1651000"/>
          </a:xfrm>
          <a:prstGeom prst="rect">
            <a:avLst/>
          </a:prstGeom>
          <a:solidFill>
            <a:srgbClr val="1A1A1A"/>
          </a:solidFill>
        </p:spPr>
      </p:sp>
      <p:sp>
        <p:nvSpPr>
          <p:cNvPr id="20" name="Text 18"/>
          <p:cNvSpPr/>
          <p:nvPr/>
        </p:nvSpPr>
        <p:spPr>
          <a:xfrm>
            <a:off x="1143000" y="6794500"/>
            <a:ext cx="13970000" cy="1270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70000"/>
              </a:lnSpc>
            </a:pPr>
            <a:r>
              <a:rPr lang="en-US" sz="2000" b="1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核心定位</a:t>
            </a:r>
            <a:r>
              <a:rPr lang="en-US" sz="1800" dirty="0">
                <a:solidFill>
                  <a:srgbClr val="FFFFFF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 为2.4亿I人/单身人群打造"不社恐的健身空间"——以健身为载体，以I人友好为核心，以新零售为增收引擎，</a:t>
            </a:r>
            <a:endParaRPr lang="en-US" sz="1600" dirty="0"/>
          </a:p>
          <a:p>
            <a:pPr>
              <a:lnSpc>
                <a:spcPct val="170000"/>
              </a:lnSpc>
            </a:pPr>
            <a:r>
              <a:rPr lang="en-US" sz="1800" dirty="0">
                <a:solidFill>
                  <a:srgbClr val="FFFFFF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构建「低门槛入场 → 无打扰体验 → 轻社交连接 → 多频次复购」的完整用户生命周期闭环。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14732000" y="8509000"/>
            <a:ext cx="762000" cy="3175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r">
              <a:lnSpc>
                <a:spcPct val="100000"/>
              </a:lnSpc>
            </a:pPr>
            <a:r>
              <a:rPr lang="en-US" sz="1200" dirty="0">
                <a:solidFill>
                  <a:srgbClr val="6B6B6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10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2000" y="508000"/>
            <a:ext cx="13970000" cy="6350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3000" dirty="0">
                <a:solidFill>
                  <a:srgbClr val="1A1A1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竞品对比：</a:t>
            </a:r>
            <a:r>
              <a:rPr lang="en-US" sz="3000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WonderGYM</a:t>
            </a:r>
            <a:r>
              <a:rPr lang="en-US" sz="3000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 Fitness</a:t>
            </a:r>
            <a:r>
              <a:rPr lang="en-US" sz="3000" dirty="0">
                <a:solidFill>
                  <a:srgbClr val="1A1A1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如何在市场中独树一帜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762000" y="1206500"/>
            <a:ext cx="635000" cy="50800"/>
          </a:xfrm>
          <a:prstGeom prst="rect">
            <a:avLst/>
          </a:prstGeom>
          <a:solidFill>
            <a:srgbClr val="F5A623"/>
          </a:solidFill>
        </p:spPr>
      </p:sp>
      <p:graphicFrame>
        <p:nvGraphicFramePr>
          <p:cNvPr id="12" name="Table 0"/>
          <p:cNvGraphicFramePr>
            <a:graphicFrameLocks noGrp="1"/>
          </p:cNvGraphicFramePr>
          <p:nvPr/>
        </p:nvGraphicFramePr>
        <p:xfrm>
          <a:off x="762000" y="1460500"/>
          <a:ext cx="14732000" cy="5334000"/>
        </p:xfrm>
        <a:graphic>
          <a:graphicData uri="http://schemas.openxmlformats.org/drawingml/2006/table">
            <a:tbl>
              <a:tblPr/>
              <a:tblGrid>
                <a:gridCol w="2651760"/>
                <a:gridCol w="3241040"/>
                <a:gridCol w="2946400"/>
                <a:gridCol w="2946400"/>
                <a:gridCol w="2946400"/>
              </a:tblGrid>
              <a:tr h="635000">
                <a:tc>
                  <a:txBody>
                    <a:bodyPr/>
                    <a:lstStyle/>
                    <a:p>
                      <a:pPr algn="l"/>
                      <a:r>
                        <a:rPr lang="en-US" sz="1400" b="1" u="none" dirty="0">
                          <a:solidFill>
                            <a:srgbClr val="FFFFFF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对比维度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2540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1A1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1" u="none" dirty="0">
                          <a:solidFill>
                            <a:srgbClr val="F5A623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WonderGYM Fitness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2540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1A1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1" u="none" dirty="0">
                          <a:solidFill>
                            <a:srgbClr val="FFFFFF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传统健身房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2540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1A1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1" u="none" dirty="0">
                          <a:solidFill>
                            <a:srgbClr val="FFFFFF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乐刻运动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2540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1A1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1" u="none" dirty="0">
                          <a:solidFill>
                            <a:srgbClr val="FFFFFF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超级猩猩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2540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1A1A"/>
                    </a:solidFill>
                  </a:tcPr>
                </a:tc>
              </a:tr>
              <a:tr h="800100"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1A1A1A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核心模式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1A1A1A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健身+新零售+I人社交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D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1A1A1A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单一健身服务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1A1A1A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健身+团课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1A1A1A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团课按次付费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00100"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1A1A1A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运营模式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1A1A1A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24h AI无人值守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D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1A1A1A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人工值守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1A1A1A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24h自助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1A1A1A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有人值守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5"/>
                    </a:solidFill>
                  </a:tcPr>
                </a:tc>
              </a:tr>
              <a:tr h="800100"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1A1A1A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盈利模式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1A1A1A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会员+产品+复购+活动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D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1A1A1A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年卡+私教课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1A1A1A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月卡+私教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1A1A1A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按次付费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00100"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1A1A1A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回本周期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F5A623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12-18个月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D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1A1A1A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2-3年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1A1A1A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18-24个月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1A1A1A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24个月+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5"/>
                    </a:solidFill>
                  </a:tcPr>
                </a:tc>
              </a:tr>
              <a:tr h="749300"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1A1A1A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目标客群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1A1A1A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20-40岁I人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D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1A1A1A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泛健身人群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1A1A1A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城市白领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1A1A1A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团课爱好者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49300"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1A1A1A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总部扶持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F5A623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一站式全扶持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D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1A1A1A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扶持薄弱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1A1A1A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部分扶持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1A1A1A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部分扶持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5"/>
                    </a:solidFill>
                  </a:tcPr>
                </a:tc>
              </a:tr>
            </a:tbl>
          </a:graphicData>
        </a:graphic>
      </p:graphicFrame>
      <p:sp>
        <p:nvSpPr>
          <p:cNvPr id="5" name="Shape 2"/>
          <p:cNvSpPr/>
          <p:nvPr/>
        </p:nvSpPr>
        <p:spPr>
          <a:xfrm>
            <a:off x="762000" y="6985000"/>
            <a:ext cx="14732000" cy="1270000"/>
          </a:xfrm>
          <a:prstGeom prst="rect">
            <a:avLst/>
          </a:prstGeom>
          <a:solidFill>
            <a:srgbClr val="1A1A1A"/>
          </a:solidFill>
        </p:spPr>
      </p:sp>
      <p:sp>
        <p:nvSpPr>
          <p:cNvPr id="6" name="Text 3"/>
          <p:cNvSpPr/>
          <p:nvPr/>
        </p:nvSpPr>
        <p:spPr>
          <a:xfrm>
            <a:off x="1143000" y="7175500"/>
            <a:ext cx="13970000" cy="889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60000"/>
              </a:lnSpc>
            </a:pPr>
            <a:r>
              <a:rPr lang="en-US" sz="1800" b="1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核心差异化：</a:t>
            </a:r>
            <a:r>
              <a:rPr lang="en-US" sz="1800" dirty="0">
                <a:solidFill>
                  <a:srgbClr val="FFFFFF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WonderGYM</a:t>
            </a:r>
            <a:r>
              <a:rPr lang="en-US" sz="1800" dirty="0">
                <a:solidFill>
                  <a:srgbClr val="FFFFFF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 </a:t>
            </a:r>
            <a:r>
              <a:rPr lang="en-US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  <a:sym typeface="+mn-ea"/>
              </a:rPr>
              <a:t>Fitness</a:t>
            </a:r>
            <a:r>
              <a:rPr lang="en-US" sz="1800" dirty="0">
                <a:solidFill>
                  <a:srgbClr val="FFFFFF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是市场中唯一将「健身+新零售+I人社交」三者深度融合的品牌，12-18个月回本周期远超行业平均水平，</a:t>
            </a:r>
            <a:endParaRPr lang="en-US" sz="1600" dirty="0"/>
          </a:p>
          <a:p>
            <a:pPr>
              <a:lnSpc>
                <a:spcPct val="160000"/>
              </a:lnSpc>
            </a:pPr>
            <a:r>
              <a:rPr lang="en-US" sz="1800" dirty="0">
                <a:solidFill>
                  <a:srgbClr val="FFFFFF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且提供从零到一的全流程总部扶持，是真正为加盟商量身定制的创业方案。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762000" y="8509000"/>
            <a:ext cx="8890000" cy="317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300" dirty="0">
                <a:solidFill>
                  <a:srgbClr val="6B6B6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数据来源：乐刻运动官网、超级猩猩官网、行业公开数据整理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14732000" y="8509000"/>
            <a:ext cx="762000" cy="3175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r">
              <a:lnSpc>
                <a:spcPct val="100000"/>
              </a:lnSpc>
            </a:pPr>
            <a:r>
              <a:rPr lang="en-US" sz="1200" dirty="0">
                <a:solidFill>
                  <a:srgbClr val="6B6B6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11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A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okc/s4c4qchx2ggqk/mnt/agents/output/victory_fitness/images/ch4_bg.jpg"/>
          <p:cNvPicPr>
            <a:picLocks noChangeAspect="1"/>
          </p:cNvPicPr>
          <p:nvPr/>
        </p:nvPicPr>
        <p:blipFill>
          <a:blip r:embed="rId1">
            <a:alphaModFix amt="50000"/>
          </a:blip>
          <a:srcRect t="781" b="781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6256000" cy="9144000"/>
          </a:xfrm>
          <a:prstGeom prst="rect">
            <a:avLst/>
          </a:prstGeom>
          <a:gradFill flip="none" rotWithShape="1">
            <a:gsLst>
              <a:gs pos="0">
                <a:srgbClr val="1A1A1A">
                  <a:alpha val="87000"/>
                </a:srgbClr>
              </a:gs>
              <a:gs pos="45000">
                <a:srgbClr val="1A1A1A">
                  <a:alpha val="73000"/>
                </a:srgbClr>
              </a:gs>
              <a:gs pos="80000">
                <a:srgbClr val="1A1A1A">
                  <a:alpha val="47000"/>
                </a:srgbClr>
              </a:gs>
              <a:gs pos="100000">
                <a:srgbClr val="1A1A1A">
                  <a:alpha val="33000"/>
                </a:srgbClr>
              </a:gs>
            </a:gsLst>
            <a:lin ang="0" scaled="1"/>
          </a:gradFill>
        </p:spPr>
      </p:sp>
      <p:sp>
        <p:nvSpPr>
          <p:cNvPr id="4" name="Text 1"/>
          <p:cNvSpPr/>
          <p:nvPr/>
        </p:nvSpPr>
        <p:spPr>
          <a:xfrm>
            <a:off x="762000" y="1524000"/>
            <a:ext cx="3810000" cy="17780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14000" dirty="0">
                <a:solidFill>
                  <a:srgbClr val="F5A623">
                    <a:alpha val="12549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04</a:t>
            </a:r>
            <a:endParaRPr lang="en-US" sz="1600" dirty="0"/>
          </a:p>
        </p:txBody>
      </p:sp>
      <p:sp>
        <p:nvSpPr>
          <p:cNvPr id="5" name="Text 2"/>
          <p:cNvSpPr/>
          <p:nvPr/>
        </p:nvSpPr>
        <p:spPr>
          <a:xfrm>
            <a:off x="762000" y="3304540"/>
            <a:ext cx="2540000" cy="3810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>
              <a:lnSpc>
                <a:spcPct val="100000"/>
              </a:lnSpc>
            </a:pPr>
            <a:r>
              <a:rPr lang="en-US" sz="1600" kern="0" spc="300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  <a:sym typeface="+mn-ea"/>
              </a:rPr>
              <a:t>WonderGYM </a:t>
            </a:r>
            <a:r>
              <a:rPr lang="en-US" sz="1600" kern="0" spc="300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  <a:sym typeface="+mn-ea"/>
              </a:rPr>
              <a:t>Fitness</a:t>
            </a:r>
            <a:endParaRPr lang="en-US" sz="1600" kern="0" spc="300" dirty="0">
              <a:solidFill>
                <a:srgbClr val="F5A623"/>
              </a:solidFill>
              <a:latin typeface="Liter" panose="02000503030000020004" pitchFamily="34" charset="0"/>
              <a:ea typeface="Liter" panose="02000503030000020004" pitchFamily="34" charset="-122"/>
              <a:cs typeface="Liter" panose="02000503030000020004" pitchFamily="34" charset="-120"/>
              <a:sym typeface="+mn-ea"/>
            </a:endParaRPr>
          </a:p>
          <a:p>
            <a:pPr algn="l">
              <a:lnSpc>
                <a:spcPct val="100000"/>
              </a:lnSpc>
            </a:pPr>
            <a:r>
              <a:rPr lang="en-US" sz="1600" kern="0" spc="300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CHAPTER 04</a:t>
            </a:r>
            <a:endParaRPr lang="en-US" sz="1600" dirty="0"/>
          </a:p>
        </p:txBody>
      </p:sp>
      <p:sp>
        <p:nvSpPr>
          <p:cNvPr id="6" name="Shape 3"/>
          <p:cNvSpPr/>
          <p:nvPr/>
        </p:nvSpPr>
        <p:spPr>
          <a:xfrm>
            <a:off x="762000" y="3876675"/>
            <a:ext cx="1016000" cy="50800"/>
          </a:xfrm>
          <a:prstGeom prst="rect">
            <a:avLst/>
          </a:prstGeom>
          <a:solidFill>
            <a:srgbClr val="F5A623"/>
          </a:solidFill>
        </p:spPr>
      </p:sp>
      <p:sp>
        <p:nvSpPr>
          <p:cNvPr id="7" name="Text 4"/>
          <p:cNvSpPr/>
          <p:nvPr/>
        </p:nvSpPr>
        <p:spPr>
          <a:xfrm>
            <a:off x="762000" y="4064000"/>
            <a:ext cx="8890000" cy="7620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3600" dirty="0">
                <a:solidFill>
                  <a:srgbClr val="FFFFFF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核心优势</a:t>
            </a:r>
            <a:endParaRPr lang="en-US" sz="3600" dirty="0"/>
          </a:p>
        </p:txBody>
      </p:sp>
      <p:sp>
        <p:nvSpPr>
          <p:cNvPr id="8" name="Text 5"/>
          <p:cNvSpPr/>
          <p:nvPr/>
        </p:nvSpPr>
        <p:spPr>
          <a:xfrm>
            <a:off x="762000" y="4953000"/>
            <a:ext cx="10160000" cy="5080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000" dirty="0">
                <a:solidFill>
                  <a:srgbClr val="FFFFFF">
                    <a:alpha val="66667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四大壁垒，碾压传统健身加盟</a:t>
            </a:r>
            <a:endParaRPr lang="en-US" sz="1600" dirty="0"/>
          </a:p>
        </p:txBody>
      </p:sp>
      <p:pic>
        <p:nvPicPr>
          <p:cNvPr id="10" name="图片 9" descr="logo-透明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20" y="7725410"/>
            <a:ext cx="1355090" cy="1390650"/>
          </a:xfrm>
          <a:prstGeom prst="rect">
            <a:avLst/>
          </a:prstGeom>
          <a:effectLst>
            <a:glow rad="63500">
              <a:schemeClr val="accent2">
                <a:alpha val="52000"/>
              </a:schemeClr>
            </a:glow>
          </a:effectLst>
        </p:spPr>
      </p:pic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2000" y="508000"/>
            <a:ext cx="13970000" cy="6350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3000" dirty="0">
                <a:solidFill>
                  <a:srgbClr val="1A1A1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五大核心优势构建竞争壁垒——从</a:t>
            </a:r>
            <a:r>
              <a:rPr lang="en-US" sz="3000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差异化定位</a:t>
            </a:r>
            <a:r>
              <a:rPr lang="en-US" sz="3000" dirty="0">
                <a:solidFill>
                  <a:srgbClr val="1A1A1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到终身保障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762000" y="1206500"/>
            <a:ext cx="635000" cy="50800"/>
          </a:xfrm>
          <a:prstGeom prst="rect">
            <a:avLst/>
          </a:prstGeom>
          <a:solidFill>
            <a:srgbClr val="F5A623"/>
          </a:solidFill>
        </p:spPr>
      </p:sp>
      <p:sp>
        <p:nvSpPr>
          <p:cNvPr id="4" name="Shape 2"/>
          <p:cNvSpPr/>
          <p:nvPr>
            <p:custDataLst>
              <p:tags r:id="rId2"/>
            </p:custDataLst>
          </p:nvPr>
        </p:nvSpPr>
        <p:spPr>
          <a:xfrm>
            <a:off x="762000" y="1460500"/>
            <a:ext cx="7112000" cy="1651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4DE"/>
            </a:solidFill>
            <a:prstDash val="solid"/>
          </a:ln>
        </p:spPr>
      </p:sp>
      <p:sp>
        <p:nvSpPr>
          <p:cNvPr id="5" name="Text 3"/>
          <p:cNvSpPr/>
          <p:nvPr>
            <p:custDataLst>
              <p:tags r:id="rId3"/>
            </p:custDataLst>
          </p:nvPr>
        </p:nvSpPr>
        <p:spPr>
          <a:xfrm>
            <a:off x="952500" y="1587500"/>
            <a:ext cx="698500" cy="5080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3200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01</a:t>
            </a:r>
            <a:endParaRPr lang="en-US" sz="1600" dirty="0"/>
          </a:p>
        </p:txBody>
      </p:sp>
      <p:sp>
        <p:nvSpPr>
          <p:cNvPr id="6" name="Text 4"/>
          <p:cNvSpPr/>
          <p:nvPr>
            <p:custDataLst>
              <p:tags r:id="rId4"/>
            </p:custDataLst>
          </p:nvPr>
        </p:nvSpPr>
        <p:spPr>
          <a:xfrm>
            <a:off x="1778000" y="1587500"/>
            <a:ext cx="5842000" cy="3810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000" b="1" dirty="0">
                <a:solidFill>
                  <a:srgbClr val="1A1A1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I人社交差异化</a:t>
            </a:r>
            <a:endParaRPr lang="en-US" sz="1600" dirty="0"/>
          </a:p>
        </p:txBody>
      </p:sp>
      <p:sp>
        <p:nvSpPr>
          <p:cNvPr id="7" name="Text 5"/>
          <p:cNvSpPr/>
          <p:nvPr>
            <p:custDataLst>
              <p:tags r:id="rId5"/>
            </p:custDataLst>
          </p:nvPr>
        </p:nvSpPr>
        <p:spPr>
          <a:xfrm>
            <a:off x="952500" y="2095500"/>
            <a:ext cx="6731000" cy="889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>
              <a:lnSpc>
                <a:spcPct val="160000"/>
              </a:lnSpc>
            </a:pPr>
            <a:r>
              <a:rPr lang="en-US" sz="1500" dirty="0">
                <a:solidFill>
                  <a:srgbClr val="6B6B6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精准聚焦51.31%的I型人格人群，打造无打扰、轻互动的专属空间，填补2.4亿单身人群的健身社交空白</a:t>
            </a:r>
            <a:endParaRPr lang="en-US" sz="1600" dirty="0"/>
          </a:p>
        </p:txBody>
      </p:sp>
      <p:sp>
        <p:nvSpPr>
          <p:cNvPr id="8" name="Shape 6"/>
          <p:cNvSpPr/>
          <p:nvPr>
            <p:custDataLst>
              <p:tags r:id="rId6"/>
            </p:custDataLst>
          </p:nvPr>
        </p:nvSpPr>
        <p:spPr>
          <a:xfrm>
            <a:off x="8128000" y="1460500"/>
            <a:ext cx="7366000" cy="1651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4DE"/>
            </a:solidFill>
            <a:prstDash val="solid"/>
          </a:ln>
        </p:spPr>
      </p:sp>
      <p:sp>
        <p:nvSpPr>
          <p:cNvPr id="9" name="Text 7"/>
          <p:cNvSpPr/>
          <p:nvPr>
            <p:custDataLst>
              <p:tags r:id="rId7"/>
            </p:custDataLst>
          </p:nvPr>
        </p:nvSpPr>
        <p:spPr>
          <a:xfrm>
            <a:off x="8318500" y="1587500"/>
            <a:ext cx="825500" cy="5080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3200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02</a:t>
            </a:r>
            <a:endParaRPr lang="en-US" sz="1600" dirty="0"/>
          </a:p>
        </p:txBody>
      </p:sp>
      <p:sp>
        <p:nvSpPr>
          <p:cNvPr id="10" name="Text 8"/>
          <p:cNvSpPr/>
          <p:nvPr>
            <p:custDataLst>
              <p:tags r:id="rId8"/>
            </p:custDataLst>
          </p:nvPr>
        </p:nvSpPr>
        <p:spPr>
          <a:xfrm>
            <a:off x="9144000" y="1587500"/>
            <a:ext cx="6096000" cy="3810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000" b="1" dirty="0">
                <a:solidFill>
                  <a:srgbClr val="1A1A1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AI智能赋能降本</a:t>
            </a:r>
            <a:endParaRPr lang="en-US" sz="1600" dirty="0"/>
          </a:p>
        </p:txBody>
      </p:sp>
      <p:sp>
        <p:nvSpPr>
          <p:cNvPr id="11" name="Text 9"/>
          <p:cNvSpPr/>
          <p:nvPr>
            <p:custDataLst>
              <p:tags r:id="rId9"/>
            </p:custDataLst>
          </p:nvPr>
        </p:nvSpPr>
        <p:spPr>
          <a:xfrm>
            <a:off x="8318500" y="2095500"/>
            <a:ext cx="6985000" cy="889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>
              <a:lnSpc>
                <a:spcPct val="160000"/>
              </a:lnSpc>
            </a:pPr>
            <a:r>
              <a:rPr lang="en-US" sz="1500" dirty="0">
                <a:solidFill>
                  <a:srgbClr val="6B6B6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自研AI无人值守系统，24h全链条管控，单店每月可省3000+人工成本，显著缩短回本周期</a:t>
            </a:r>
            <a:endParaRPr lang="en-US" sz="1600" dirty="0"/>
          </a:p>
        </p:txBody>
      </p:sp>
      <p:sp>
        <p:nvSpPr>
          <p:cNvPr id="12" name="Shape 10"/>
          <p:cNvSpPr/>
          <p:nvPr>
            <p:custDataLst>
              <p:tags r:id="rId10"/>
            </p:custDataLst>
          </p:nvPr>
        </p:nvSpPr>
        <p:spPr>
          <a:xfrm>
            <a:off x="762000" y="3365500"/>
            <a:ext cx="7112000" cy="1651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4DE"/>
            </a:solidFill>
            <a:prstDash val="solid"/>
          </a:ln>
        </p:spPr>
      </p:sp>
      <p:sp>
        <p:nvSpPr>
          <p:cNvPr id="13" name="Text 11"/>
          <p:cNvSpPr/>
          <p:nvPr>
            <p:custDataLst>
              <p:tags r:id="rId11"/>
            </p:custDataLst>
          </p:nvPr>
        </p:nvSpPr>
        <p:spPr>
          <a:xfrm>
            <a:off x="952500" y="3492500"/>
            <a:ext cx="825500" cy="5080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3200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03</a:t>
            </a:r>
            <a:endParaRPr lang="en-US" sz="1600" dirty="0"/>
          </a:p>
        </p:txBody>
      </p:sp>
      <p:sp>
        <p:nvSpPr>
          <p:cNvPr id="14" name="Text 12"/>
          <p:cNvSpPr/>
          <p:nvPr>
            <p:custDataLst>
              <p:tags r:id="rId12"/>
            </p:custDataLst>
          </p:nvPr>
        </p:nvSpPr>
        <p:spPr>
          <a:xfrm>
            <a:off x="1778000" y="3492500"/>
            <a:ext cx="5842000" cy="3810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000" b="1" dirty="0">
                <a:solidFill>
                  <a:srgbClr val="1A1A1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供应链与器械品质</a:t>
            </a:r>
            <a:endParaRPr lang="en-US" sz="1600" dirty="0"/>
          </a:p>
        </p:txBody>
      </p:sp>
      <p:sp>
        <p:nvSpPr>
          <p:cNvPr id="15" name="Text 13"/>
          <p:cNvSpPr/>
          <p:nvPr>
            <p:custDataLst>
              <p:tags r:id="rId13"/>
            </p:custDataLst>
          </p:nvPr>
        </p:nvSpPr>
        <p:spPr>
          <a:xfrm>
            <a:off x="952500" y="4000500"/>
            <a:ext cx="6731000" cy="889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>
              <a:lnSpc>
                <a:spcPct val="160000"/>
              </a:lnSpc>
            </a:pPr>
            <a:r>
              <a:rPr lang="en-US" sz="1500" dirty="0">
                <a:solidFill>
                  <a:srgbClr val="6B6B6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国际品牌（悍马）+国内一线（罗森、大胡子</a:t>
            </a:r>
            <a:r>
              <a:rPr lang="zh-CN" altLang="en-US" sz="1500" dirty="0">
                <a:solidFill>
                  <a:srgbClr val="6B6B6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等新晋品牌</a:t>
            </a:r>
            <a:r>
              <a:rPr lang="en-US" sz="1500" dirty="0">
                <a:solidFill>
                  <a:srgbClr val="6B6B6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），厂家一手货源。3年内设备更新按出厂成本价更换，老设备折旧回收</a:t>
            </a:r>
            <a:endParaRPr lang="en-US" sz="1600" dirty="0"/>
          </a:p>
        </p:txBody>
      </p:sp>
      <p:sp>
        <p:nvSpPr>
          <p:cNvPr id="16" name="Shape 14"/>
          <p:cNvSpPr/>
          <p:nvPr>
            <p:custDataLst>
              <p:tags r:id="rId14"/>
            </p:custDataLst>
          </p:nvPr>
        </p:nvSpPr>
        <p:spPr>
          <a:xfrm>
            <a:off x="8128000" y="3365500"/>
            <a:ext cx="7366000" cy="1651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4DE"/>
            </a:solidFill>
            <a:prstDash val="solid"/>
          </a:ln>
        </p:spPr>
      </p:sp>
      <p:sp>
        <p:nvSpPr>
          <p:cNvPr id="17" name="Text 15"/>
          <p:cNvSpPr/>
          <p:nvPr>
            <p:custDataLst>
              <p:tags r:id="rId15"/>
            </p:custDataLst>
          </p:nvPr>
        </p:nvSpPr>
        <p:spPr>
          <a:xfrm>
            <a:off x="8318500" y="3492500"/>
            <a:ext cx="825500" cy="5080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3200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04</a:t>
            </a:r>
            <a:endParaRPr lang="en-US" sz="1600" dirty="0"/>
          </a:p>
        </p:txBody>
      </p:sp>
      <p:sp>
        <p:nvSpPr>
          <p:cNvPr id="18" name="Text 16"/>
          <p:cNvSpPr/>
          <p:nvPr>
            <p:custDataLst>
              <p:tags r:id="rId16"/>
            </p:custDataLst>
          </p:nvPr>
        </p:nvSpPr>
        <p:spPr>
          <a:xfrm>
            <a:off x="9144000" y="3492500"/>
            <a:ext cx="6096000" cy="3810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000" b="1" dirty="0">
                <a:solidFill>
                  <a:srgbClr val="1A1A1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一站式全周期扶持</a:t>
            </a:r>
            <a:endParaRPr lang="en-US" sz="1600" dirty="0"/>
          </a:p>
        </p:txBody>
      </p:sp>
      <p:sp>
        <p:nvSpPr>
          <p:cNvPr id="19" name="Text 17"/>
          <p:cNvSpPr/>
          <p:nvPr>
            <p:custDataLst>
              <p:tags r:id="rId17"/>
            </p:custDataLst>
          </p:nvPr>
        </p:nvSpPr>
        <p:spPr>
          <a:xfrm>
            <a:off x="8318500" y="4000500"/>
            <a:ext cx="6985000" cy="889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>
              <a:lnSpc>
                <a:spcPct val="160000"/>
              </a:lnSpc>
            </a:pPr>
            <a:r>
              <a:rPr lang="en-US" sz="1500" dirty="0">
                <a:solidFill>
                  <a:srgbClr val="6B6B6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从选址、设计、施工到开业推广、代运营、系统维护，全流程覆盖，无需健身行业经验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762000" y="5270500"/>
            <a:ext cx="14732000" cy="952500"/>
          </a:xfrm>
          <a:prstGeom prst="rect">
            <a:avLst/>
          </a:prstGeom>
          <a:solidFill>
            <a:srgbClr val="1A1A1A"/>
          </a:solidFill>
        </p:spPr>
      </p:sp>
      <p:sp>
        <p:nvSpPr>
          <p:cNvPr id="21" name="Text 19"/>
          <p:cNvSpPr/>
          <p:nvPr/>
        </p:nvSpPr>
        <p:spPr>
          <a:xfrm>
            <a:off x="952500" y="5359400"/>
            <a:ext cx="698500" cy="4445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800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05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1714500" y="5359400"/>
            <a:ext cx="4445000" cy="3810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1800" b="1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设备终身价值保障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1714500" y="5765800"/>
            <a:ext cx="13462000" cy="355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>
              <a:lnSpc>
                <a:spcPct val="140000"/>
              </a:lnSpc>
            </a:pPr>
            <a:r>
              <a:rPr lang="en-US" sz="1400" dirty="0">
                <a:solidFill>
                  <a:srgbClr val="FFFFFF">
                    <a:alpha val="80000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3年内设备更新出厂成本价更换 · 老设备折旧回收 · 售后无忧保障 · 设备不贬值 · 持续保持竞争力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762000" y="6477000"/>
            <a:ext cx="6350000" cy="3556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>
              <a:lnSpc>
                <a:spcPct val="100000"/>
              </a:lnSpc>
            </a:pPr>
            <a:r>
              <a:rPr lang="en-US" sz="1800" b="1" dirty="0">
                <a:solidFill>
                  <a:srgbClr val="1A1A1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运营成本对比：WonderGYM </a:t>
            </a:r>
            <a:r>
              <a:rPr lang="en-US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  <a:sym typeface="+mn-ea"/>
              </a:rPr>
              <a:t>Fitness</a:t>
            </a:r>
            <a:r>
              <a:rPr lang="en-US" sz="1800" b="1" dirty="0">
                <a:solidFill>
                  <a:srgbClr val="1A1A1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 vs 传统健身房</a:t>
            </a:r>
            <a:endParaRPr lang="en-US" sz="1600" dirty="0"/>
          </a:p>
        </p:txBody>
      </p:sp>
      <p:graphicFrame>
        <p:nvGraphicFramePr>
          <p:cNvPr id="25" name="Chart 0"/>
          <p:cNvGraphicFramePr/>
          <p:nvPr/>
        </p:nvGraphicFramePr>
        <p:xfrm>
          <a:off x="762000" y="6921500"/>
          <a:ext cx="7112000" cy="1460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26" name="Shape 23"/>
          <p:cNvSpPr/>
          <p:nvPr/>
        </p:nvSpPr>
        <p:spPr>
          <a:xfrm>
            <a:off x="8382000" y="6921500"/>
            <a:ext cx="7112000" cy="1524000"/>
          </a:xfrm>
          <a:prstGeom prst="rect">
            <a:avLst/>
          </a:prstGeom>
          <a:solidFill>
            <a:srgbClr val="1A1A1A"/>
          </a:solidFill>
        </p:spPr>
      </p:sp>
      <p:sp>
        <p:nvSpPr>
          <p:cNvPr id="27" name="Text 24"/>
          <p:cNvSpPr/>
          <p:nvPr/>
        </p:nvSpPr>
        <p:spPr>
          <a:xfrm>
            <a:off x="8699500" y="6985000"/>
            <a:ext cx="6477000" cy="14605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>
              <a:lnSpc>
                <a:spcPct val="160000"/>
              </a:lnSpc>
            </a:pPr>
            <a:r>
              <a:rPr lang="en-US" sz="1700" b="1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成本革命</a:t>
            </a:r>
            <a:endParaRPr lang="en-US" sz="1600" dirty="0"/>
          </a:p>
          <a:p>
            <a:pPr>
              <a:lnSpc>
                <a:spcPct val="160000"/>
              </a:lnSpc>
              <a:spcBef>
                <a:spcPts val="400"/>
              </a:spcBef>
            </a:pPr>
            <a:r>
              <a:rPr lang="en-US" sz="1500" dirty="0">
                <a:solidFill>
                  <a:srgbClr val="FFFFFF">
                    <a:alpha val="86667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人力35%降至10%，月省</a:t>
            </a:r>
            <a:r>
              <a:rPr lang="en-US" sz="1500" b="1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3000+</a:t>
            </a:r>
            <a:r>
              <a:rPr lang="en-US" sz="1500" dirty="0">
                <a:solidFill>
                  <a:srgbClr val="FFFFFF">
                    <a:alpha val="86667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，设备终身折旧回收</a:t>
            </a:r>
            <a:endParaRPr lang="en-US" sz="1600" dirty="0"/>
          </a:p>
          <a:p>
            <a:pPr>
              <a:lnSpc>
                <a:spcPct val="160000"/>
              </a:lnSpc>
            </a:pPr>
            <a:r>
              <a:rPr lang="en-US" sz="1500" dirty="0">
                <a:solidFill>
                  <a:srgbClr val="FFFFFF">
                    <a:alpha val="86667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回本</a:t>
            </a:r>
            <a:r>
              <a:rPr lang="en-US" sz="1500" b="1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12-18个月</a:t>
            </a:r>
            <a:endParaRPr lang="en-US" sz="1600" dirty="0"/>
          </a:p>
        </p:txBody>
      </p:sp>
      <p:sp>
        <p:nvSpPr>
          <p:cNvPr id="28" name="Text 25"/>
          <p:cNvSpPr/>
          <p:nvPr/>
        </p:nvSpPr>
        <p:spPr>
          <a:xfrm>
            <a:off x="14732000" y="8509000"/>
            <a:ext cx="762000" cy="3175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r">
              <a:lnSpc>
                <a:spcPct val="100000"/>
              </a:lnSpc>
            </a:pPr>
            <a:r>
              <a:rPr lang="en-US" sz="1200" dirty="0">
                <a:solidFill>
                  <a:srgbClr val="6B6B6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13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A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okc/s4c4qchx2ggqk/mnt/agents/output/victory_fitness/images/ch5_bg.jpg"/>
          <p:cNvPicPr>
            <a:picLocks noChangeAspect="1"/>
          </p:cNvPicPr>
          <p:nvPr/>
        </p:nvPicPr>
        <p:blipFill>
          <a:blip r:embed="rId1">
            <a:alphaModFix amt="50000"/>
          </a:blip>
          <a:srcRect t="781" b="781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6256000" cy="9144000"/>
          </a:xfrm>
          <a:prstGeom prst="rect">
            <a:avLst/>
          </a:prstGeom>
          <a:gradFill flip="none" rotWithShape="1">
            <a:gsLst>
              <a:gs pos="0">
                <a:srgbClr val="1A1A1A">
                  <a:alpha val="87000"/>
                </a:srgbClr>
              </a:gs>
              <a:gs pos="45000">
                <a:srgbClr val="1A1A1A">
                  <a:alpha val="73000"/>
                </a:srgbClr>
              </a:gs>
              <a:gs pos="80000">
                <a:srgbClr val="1A1A1A">
                  <a:alpha val="47000"/>
                </a:srgbClr>
              </a:gs>
              <a:gs pos="100000">
                <a:srgbClr val="1A1A1A">
                  <a:alpha val="33000"/>
                </a:srgbClr>
              </a:gs>
            </a:gsLst>
            <a:lin ang="0" scaled="1"/>
          </a:gradFill>
        </p:spPr>
      </p:sp>
      <p:sp>
        <p:nvSpPr>
          <p:cNvPr id="4" name="Text 1"/>
          <p:cNvSpPr/>
          <p:nvPr/>
        </p:nvSpPr>
        <p:spPr>
          <a:xfrm>
            <a:off x="762000" y="1524000"/>
            <a:ext cx="3810000" cy="17780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14000" dirty="0">
                <a:solidFill>
                  <a:srgbClr val="F5A623">
                    <a:alpha val="12549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05</a:t>
            </a:r>
            <a:endParaRPr lang="en-US" sz="1600" dirty="0"/>
          </a:p>
        </p:txBody>
      </p:sp>
      <p:sp>
        <p:nvSpPr>
          <p:cNvPr id="5" name="Text 2"/>
          <p:cNvSpPr/>
          <p:nvPr/>
        </p:nvSpPr>
        <p:spPr>
          <a:xfrm>
            <a:off x="762000" y="3225800"/>
            <a:ext cx="2540000" cy="3810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>
              <a:lnSpc>
                <a:spcPct val="100000"/>
              </a:lnSpc>
            </a:pPr>
            <a:r>
              <a:rPr lang="en-US" sz="1600" kern="0" spc="300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  <a:sym typeface="+mn-ea"/>
              </a:rPr>
              <a:t>WonderGYM Fitness</a:t>
            </a:r>
            <a:endParaRPr lang="en-US" sz="1600" kern="0" spc="300" dirty="0">
              <a:solidFill>
                <a:srgbClr val="F5A623"/>
              </a:solidFill>
              <a:latin typeface="Liter" panose="02000503030000020004" pitchFamily="34" charset="0"/>
              <a:ea typeface="Liter" panose="02000503030000020004" pitchFamily="34" charset="-122"/>
              <a:cs typeface="Liter" panose="02000503030000020004" pitchFamily="34" charset="-120"/>
              <a:sym typeface="+mn-ea"/>
            </a:endParaRPr>
          </a:p>
          <a:p>
            <a:pPr algn="l">
              <a:lnSpc>
                <a:spcPct val="100000"/>
              </a:lnSpc>
            </a:pPr>
            <a:r>
              <a:rPr lang="en-US" sz="1600" kern="0" spc="300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CHAPTER 05</a:t>
            </a:r>
            <a:endParaRPr lang="en-US" sz="1600" dirty="0"/>
          </a:p>
        </p:txBody>
      </p:sp>
      <p:sp>
        <p:nvSpPr>
          <p:cNvPr id="6" name="Shape 3"/>
          <p:cNvSpPr/>
          <p:nvPr/>
        </p:nvSpPr>
        <p:spPr>
          <a:xfrm>
            <a:off x="762000" y="3810000"/>
            <a:ext cx="1016000" cy="50800"/>
          </a:xfrm>
          <a:prstGeom prst="rect">
            <a:avLst/>
          </a:prstGeom>
          <a:solidFill>
            <a:srgbClr val="F5A623"/>
          </a:solidFill>
        </p:spPr>
      </p:sp>
      <p:sp>
        <p:nvSpPr>
          <p:cNvPr id="7" name="Text 4"/>
          <p:cNvSpPr/>
          <p:nvPr/>
        </p:nvSpPr>
        <p:spPr>
          <a:xfrm>
            <a:off x="762000" y="4064000"/>
            <a:ext cx="8890000" cy="7620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3600" dirty="0">
                <a:solidFill>
                  <a:srgbClr val="FFFFFF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智能系统</a:t>
            </a:r>
            <a:endParaRPr lang="en-US" sz="3600" dirty="0"/>
          </a:p>
        </p:txBody>
      </p:sp>
      <p:sp>
        <p:nvSpPr>
          <p:cNvPr id="8" name="Text 5"/>
          <p:cNvSpPr/>
          <p:nvPr/>
        </p:nvSpPr>
        <p:spPr>
          <a:xfrm>
            <a:off x="762000" y="4953000"/>
            <a:ext cx="10160000" cy="5080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000" dirty="0">
                <a:solidFill>
                  <a:srgbClr val="FFFFFF">
                    <a:alpha val="66667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AI全链条管控，无感体验升级</a:t>
            </a:r>
            <a:endParaRPr lang="en-US" sz="1600" dirty="0"/>
          </a:p>
        </p:txBody>
      </p:sp>
      <p:pic>
        <p:nvPicPr>
          <p:cNvPr id="10" name="图片 9" descr="logo-透明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20" y="7725410"/>
            <a:ext cx="1355090" cy="1390650"/>
          </a:xfrm>
          <a:prstGeom prst="rect">
            <a:avLst/>
          </a:prstGeom>
          <a:effectLst>
            <a:glow rad="63500">
              <a:schemeClr val="accent2">
                <a:alpha val="52000"/>
              </a:schemeClr>
            </a:glow>
          </a:effectLst>
        </p:spPr>
      </p:pic>
    </p:spTree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2000" y="508000"/>
            <a:ext cx="13970000" cy="6350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3000" dirty="0">
                <a:solidFill>
                  <a:srgbClr val="1A1A1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自研AI无人值守系统——国内少数实现</a:t>
            </a:r>
            <a:r>
              <a:rPr lang="en-US" sz="3000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AI识别消费</a:t>
            </a:r>
            <a:r>
              <a:rPr lang="en-US" sz="3000" dirty="0">
                <a:solidFill>
                  <a:srgbClr val="1A1A1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的品牌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762000" y="1206500"/>
            <a:ext cx="635000" cy="50800"/>
          </a:xfrm>
          <a:prstGeom prst="rect">
            <a:avLst/>
          </a:prstGeom>
          <a:solidFill>
            <a:srgbClr val="F5A623"/>
          </a:solidFill>
        </p:spPr>
      </p:sp>
      <p:sp>
        <p:nvSpPr>
          <p:cNvPr id="4" name="Shape 2"/>
          <p:cNvSpPr/>
          <p:nvPr/>
        </p:nvSpPr>
        <p:spPr>
          <a:xfrm>
            <a:off x="762000" y="1524000"/>
            <a:ext cx="7112000" cy="1651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4DE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90600" y="1778000"/>
            <a:ext cx="457200" cy="406400"/>
          </a:xfrm>
          <a:custGeom>
            <a:avLst/>
            <a:gdLst/>
            <a:ahLst/>
            <a:cxnLst/>
            <a:rect l="l" t="t" r="r" b="b"/>
            <a:pathLst>
              <a:path w="457200" h="406400">
                <a:moveTo>
                  <a:pt x="0" y="76200"/>
                </a:moveTo>
                <a:cubicBezTo>
                  <a:pt x="0" y="48181"/>
                  <a:pt x="22781" y="25400"/>
                  <a:pt x="50800" y="25400"/>
                </a:cubicBezTo>
                <a:lnTo>
                  <a:pt x="406400" y="25400"/>
                </a:lnTo>
                <a:cubicBezTo>
                  <a:pt x="434419" y="25400"/>
                  <a:pt x="457200" y="48181"/>
                  <a:pt x="457200" y="76200"/>
                </a:cubicBezTo>
                <a:lnTo>
                  <a:pt x="0" y="76200"/>
                </a:lnTo>
                <a:close/>
                <a:moveTo>
                  <a:pt x="0" y="114300"/>
                </a:moveTo>
                <a:lnTo>
                  <a:pt x="457200" y="114300"/>
                </a:lnTo>
                <a:lnTo>
                  <a:pt x="457200" y="330200"/>
                </a:lnTo>
                <a:cubicBezTo>
                  <a:pt x="457200" y="358219"/>
                  <a:pt x="434419" y="381000"/>
                  <a:pt x="406400" y="381000"/>
                </a:cubicBezTo>
                <a:lnTo>
                  <a:pt x="50800" y="381000"/>
                </a:lnTo>
                <a:cubicBezTo>
                  <a:pt x="22781" y="381000"/>
                  <a:pt x="0" y="358219"/>
                  <a:pt x="0" y="330200"/>
                </a:cubicBezTo>
                <a:lnTo>
                  <a:pt x="0" y="114300"/>
                </a:lnTo>
                <a:close/>
                <a:moveTo>
                  <a:pt x="196294" y="330200"/>
                </a:moveTo>
                <a:cubicBezTo>
                  <a:pt x="212328" y="330200"/>
                  <a:pt x="224314" y="314801"/>
                  <a:pt x="214074" y="302419"/>
                </a:cubicBezTo>
                <a:cubicBezTo>
                  <a:pt x="202406" y="288369"/>
                  <a:pt x="184785" y="279400"/>
                  <a:pt x="165100" y="279400"/>
                </a:cubicBezTo>
                <a:lnTo>
                  <a:pt x="114300" y="279400"/>
                </a:lnTo>
                <a:cubicBezTo>
                  <a:pt x="94615" y="279400"/>
                  <a:pt x="76994" y="288369"/>
                  <a:pt x="65326" y="302419"/>
                </a:cubicBezTo>
                <a:cubicBezTo>
                  <a:pt x="55086" y="314801"/>
                  <a:pt x="67072" y="330200"/>
                  <a:pt x="83106" y="330200"/>
                </a:cubicBezTo>
                <a:lnTo>
                  <a:pt x="196215" y="330200"/>
                </a:lnTo>
                <a:close/>
                <a:moveTo>
                  <a:pt x="139700" y="247650"/>
                </a:moveTo>
                <a:cubicBezTo>
                  <a:pt x="164233" y="247650"/>
                  <a:pt x="184150" y="227733"/>
                  <a:pt x="184150" y="203200"/>
                </a:cubicBezTo>
                <a:cubicBezTo>
                  <a:pt x="184150" y="178667"/>
                  <a:pt x="164233" y="158750"/>
                  <a:pt x="139700" y="158750"/>
                </a:cubicBezTo>
                <a:cubicBezTo>
                  <a:pt x="115167" y="158750"/>
                  <a:pt x="95250" y="178667"/>
                  <a:pt x="95250" y="203200"/>
                </a:cubicBezTo>
                <a:cubicBezTo>
                  <a:pt x="95250" y="227733"/>
                  <a:pt x="115167" y="247650"/>
                  <a:pt x="139700" y="247650"/>
                </a:cubicBezTo>
                <a:close/>
                <a:moveTo>
                  <a:pt x="285750" y="165100"/>
                </a:moveTo>
                <a:cubicBezTo>
                  <a:pt x="275193" y="165100"/>
                  <a:pt x="266700" y="173593"/>
                  <a:pt x="266700" y="184150"/>
                </a:cubicBezTo>
                <a:cubicBezTo>
                  <a:pt x="266700" y="194707"/>
                  <a:pt x="275193" y="203200"/>
                  <a:pt x="285750" y="203200"/>
                </a:cubicBezTo>
                <a:lnTo>
                  <a:pt x="374650" y="203200"/>
                </a:lnTo>
                <a:cubicBezTo>
                  <a:pt x="385207" y="203200"/>
                  <a:pt x="393700" y="194707"/>
                  <a:pt x="393700" y="184150"/>
                </a:cubicBezTo>
                <a:cubicBezTo>
                  <a:pt x="393700" y="173593"/>
                  <a:pt x="385207" y="165100"/>
                  <a:pt x="374650" y="165100"/>
                </a:cubicBezTo>
                <a:lnTo>
                  <a:pt x="285750" y="165100"/>
                </a:lnTo>
                <a:close/>
                <a:moveTo>
                  <a:pt x="285750" y="241300"/>
                </a:moveTo>
                <a:cubicBezTo>
                  <a:pt x="275193" y="241300"/>
                  <a:pt x="266700" y="249793"/>
                  <a:pt x="266700" y="260350"/>
                </a:cubicBezTo>
                <a:cubicBezTo>
                  <a:pt x="266700" y="270907"/>
                  <a:pt x="275193" y="279400"/>
                  <a:pt x="285750" y="279400"/>
                </a:cubicBezTo>
                <a:lnTo>
                  <a:pt x="374650" y="279400"/>
                </a:lnTo>
                <a:cubicBezTo>
                  <a:pt x="385207" y="279400"/>
                  <a:pt x="393700" y="270907"/>
                  <a:pt x="393700" y="260350"/>
                </a:cubicBezTo>
                <a:cubicBezTo>
                  <a:pt x="393700" y="249793"/>
                  <a:pt x="385207" y="241300"/>
                  <a:pt x="374650" y="241300"/>
                </a:cubicBezTo>
                <a:lnTo>
                  <a:pt x="285750" y="241300"/>
                </a:lnTo>
                <a:close/>
              </a:path>
            </a:pathLst>
          </a:custGeom>
          <a:solidFill>
            <a:srgbClr val="F5A623"/>
          </a:solidFill>
        </p:spPr>
      </p:sp>
      <p:sp>
        <p:nvSpPr>
          <p:cNvPr id="6" name="Text 4"/>
          <p:cNvSpPr/>
          <p:nvPr/>
        </p:nvSpPr>
        <p:spPr>
          <a:xfrm>
            <a:off x="1587500" y="1752600"/>
            <a:ext cx="2540000" cy="3810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1800" b="1" dirty="0">
                <a:solidFill>
                  <a:srgbClr val="1A1A1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会员管理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016000" y="2286000"/>
            <a:ext cx="6604000" cy="8255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>
              <a:lnSpc>
                <a:spcPct val="160000"/>
              </a:lnSpc>
            </a:pPr>
            <a:r>
              <a:rPr lang="en-US" sz="1500" dirty="0">
                <a:solidFill>
                  <a:srgbClr val="6B6B6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扫脸门禁进场，自动识别会员信息。支持月卡/年卡/储值卡，积分实时同步，消费数据一键查询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8128000" y="1524000"/>
            <a:ext cx="7366000" cy="1651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4DE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8407400" y="1778000"/>
            <a:ext cx="355600" cy="406400"/>
          </a:xfrm>
          <a:custGeom>
            <a:avLst/>
            <a:gdLst/>
            <a:ahLst/>
            <a:cxnLst/>
            <a:rect l="l" t="t" r="r" b="b"/>
            <a:pathLst>
              <a:path w="355600" h="406400">
                <a:moveTo>
                  <a:pt x="268923" y="-7858"/>
                </a:moveTo>
                <a:cubicBezTo>
                  <a:pt x="278368" y="-1032"/>
                  <a:pt x="281861" y="11351"/>
                  <a:pt x="277574" y="22146"/>
                </a:cubicBezTo>
                <a:lnTo>
                  <a:pt x="215344" y="177800"/>
                </a:lnTo>
                <a:lnTo>
                  <a:pt x="330200" y="177800"/>
                </a:lnTo>
                <a:cubicBezTo>
                  <a:pt x="340916" y="177800"/>
                  <a:pt x="350441" y="184468"/>
                  <a:pt x="354092" y="194548"/>
                </a:cubicBezTo>
                <a:cubicBezTo>
                  <a:pt x="357743" y="204629"/>
                  <a:pt x="354648" y="215900"/>
                  <a:pt x="346472" y="222726"/>
                </a:cubicBezTo>
                <a:lnTo>
                  <a:pt x="117872" y="413226"/>
                </a:lnTo>
                <a:cubicBezTo>
                  <a:pt x="108903" y="420688"/>
                  <a:pt x="96123" y="421084"/>
                  <a:pt x="86678" y="414258"/>
                </a:cubicBezTo>
                <a:cubicBezTo>
                  <a:pt x="77232" y="407432"/>
                  <a:pt x="73739" y="395049"/>
                  <a:pt x="78026" y="384254"/>
                </a:cubicBezTo>
                <a:lnTo>
                  <a:pt x="140256" y="228600"/>
                </a:lnTo>
                <a:lnTo>
                  <a:pt x="25400" y="228600"/>
                </a:lnTo>
                <a:cubicBezTo>
                  <a:pt x="14684" y="228600"/>
                  <a:pt x="5159" y="221933"/>
                  <a:pt x="1508" y="211852"/>
                </a:cubicBezTo>
                <a:cubicBezTo>
                  <a:pt x="-2143" y="201771"/>
                  <a:pt x="952" y="190500"/>
                  <a:pt x="9128" y="183674"/>
                </a:cubicBezTo>
                <a:lnTo>
                  <a:pt x="237728" y="-6826"/>
                </a:lnTo>
                <a:cubicBezTo>
                  <a:pt x="246698" y="-14288"/>
                  <a:pt x="259477" y="-14684"/>
                  <a:pt x="268923" y="-7858"/>
                </a:cubicBezTo>
                <a:close/>
              </a:path>
            </a:pathLst>
          </a:custGeom>
          <a:solidFill>
            <a:srgbClr val="F5A623"/>
          </a:solidFill>
        </p:spPr>
      </p:sp>
      <p:sp>
        <p:nvSpPr>
          <p:cNvPr id="10" name="Text 8"/>
          <p:cNvSpPr/>
          <p:nvPr/>
        </p:nvSpPr>
        <p:spPr>
          <a:xfrm>
            <a:off x="8953500" y="1752600"/>
            <a:ext cx="3175000" cy="3810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1800" b="1" dirty="0">
                <a:solidFill>
                  <a:srgbClr val="1A1A1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设备与电器管控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8382000" y="2286000"/>
            <a:ext cx="6858000" cy="8255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>
              <a:lnSpc>
                <a:spcPct val="160000"/>
              </a:lnSpc>
            </a:pPr>
            <a:r>
              <a:rPr lang="en-US" sz="1500" dirty="0">
                <a:solidFill>
                  <a:srgbClr val="6B6B6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实时监控所有器械、电器运行状态，故障自动报警。人来通电、人走断电，减少水电浪费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762000" y="3429000"/>
            <a:ext cx="7112000" cy="1651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4DE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990600" y="3683000"/>
            <a:ext cx="457200" cy="406400"/>
          </a:xfrm>
          <a:custGeom>
            <a:avLst/>
            <a:gdLst/>
            <a:ahLst/>
            <a:cxnLst/>
            <a:rect l="l" t="t" r="r" b="b"/>
            <a:pathLst>
              <a:path w="457200" h="406400">
                <a:moveTo>
                  <a:pt x="228600" y="0"/>
                </a:moveTo>
                <a:cubicBezTo>
                  <a:pt x="233839" y="0"/>
                  <a:pt x="238839" y="2143"/>
                  <a:pt x="242411" y="5953"/>
                </a:cubicBezTo>
                <a:lnTo>
                  <a:pt x="356711" y="126603"/>
                </a:lnTo>
                <a:lnTo>
                  <a:pt x="357108" y="127000"/>
                </a:lnTo>
                <a:lnTo>
                  <a:pt x="419100" y="127000"/>
                </a:lnTo>
                <a:cubicBezTo>
                  <a:pt x="433149" y="127000"/>
                  <a:pt x="444500" y="138351"/>
                  <a:pt x="444500" y="152400"/>
                </a:cubicBezTo>
                <a:cubicBezTo>
                  <a:pt x="444500" y="163909"/>
                  <a:pt x="436880" y="173593"/>
                  <a:pt x="426403" y="176768"/>
                </a:cubicBezTo>
                <a:lnTo>
                  <a:pt x="389811" y="341233"/>
                </a:lnTo>
                <a:cubicBezTo>
                  <a:pt x="384651" y="364490"/>
                  <a:pt x="364014" y="381000"/>
                  <a:pt x="340201" y="381000"/>
                </a:cubicBezTo>
                <a:lnTo>
                  <a:pt x="116919" y="381000"/>
                </a:lnTo>
                <a:cubicBezTo>
                  <a:pt x="93107" y="381000"/>
                  <a:pt x="72469" y="364490"/>
                  <a:pt x="67310" y="341233"/>
                </a:cubicBezTo>
                <a:lnTo>
                  <a:pt x="30798" y="176768"/>
                </a:lnTo>
                <a:cubicBezTo>
                  <a:pt x="20320" y="173673"/>
                  <a:pt x="12700" y="163909"/>
                  <a:pt x="12700" y="152400"/>
                </a:cubicBezTo>
                <a:cubicBezTo>
                  <a:pt x="12700" y="138351"/>
                  <a:pt x="24051" y="127000"/>
                  <a:pt x="38100" y="127000"/>
                </a:cubicBezTo>
                <a:lnTo>
                  <a:pt x="100092" y="127000"/>
                </a:lnTo>
                <a:lnTo>
                  <a:pt x="100489" y="126603"/>
                </a:lnTo>
                <a:lnTo>
                  <a:pt x="214789" y="5953"/>
                </a:lnTo>
                <a:cubicBezTo>
                  <a:pt x="218361" y="2143"/>
                  <a:pt x="223361" y="0"/>
                  <a:pt x="228600" y="0"/>
                </a:cubicBezTo>
                <a:close/>
                <a:moveTo>
                  <a:pt x="228600" y="46752"/>
                </a:moveTo>
                <a:lnTo>
                  <a:pt x="152559" y="127000"/>
                </a:lnTo>
                <a:lnTo>
                  <a:pt x="304641" y="127000"/>
                </a:lnTo>
                <a:lnTo>
                  <a:pt x="228600" y="46752"/>
                </a:lnTo>
                <a:close/>
                <a:moveTo>
                  <a:pt x="165100" y="209550"/>
                </a:moveTo>
                <a:cubicBezTo>
                  <a:pt x="165100" y="198993"/>
                  <a:pt x="156607" y="190500"/>
                  <a:pt x="146050" y="190500"/>
                </a:cubicBezTo>
                <a:cubicBezTo>
                  <a:pt x="135493" y="190500"/>
                  <a:pt x="127000" y="198993"/>
                  <a:pt x="127000" y="209550"/>
                </a:cubicBezTo>
                <a:lnTo>
                  <a:pt x="127000" y="298450"/>
                </a:lnTo>
                <a:cubicBezTo>
                  <a:pt x="127000" y="309007"/>
                  <a:pt x="135493" y="317500"/>
                  <a:pt x="146050" y="317500"/>
                </a:cubicBezTo>
                <a:cubicBezTo>
                  <a:pt x="156607" y="317500"/>
                  <a:pt x="165100" y="309007"/>
                  <a:pt x="165100" y="298450"/>
                </a:cubicBezTo>
                <a:lnTo>
                  <a:pt x="165100" y="209550"/>
                </a:lnTo>
                <a:close/>
                <a:moveTo>
                  <a:pt x="228600" y="190500"/>
                </a:moveTo>
                <a:cubicBezTo>
                  <a:pt x="218043" y="190500"/>
                  <a:pt x="209550" y="198993"/>
                  <a:pt x="209550" y="209550"/>
                </a:cubicBezTo>
                <a:lnTo>
                  <a:pt x="209550" y="298450"/>
                </a:lnTo>
                <a:cubicBezTo>
                  <a:pt x="209550" y="309007"/>
                  <a:pt x="218043" y="317500"/>
                  <a:pt x="228600" y="317500"/>
                </a:cubicBezTo>
                <a:cubicBezTo>
                  <a:pt x="239157" y="317500"/>
                  <a:pt x="247650" y="309007"/>
                  <a:pt x="247650" y="298450"/>
                </a:cubicBezTo>
                <a:lnTo>
                  <a:pt x="247650" y="209550"/>
                </a:lnTo>
                <a:cubicBezTo>
                  <a:pt x="247650" y="198993"/>
                  <a:pt x="239157" y="190500"/>
                  <a:pt x="228600" y="190500"/>
                </a:cubicBezTo>
                <a:close/>
                <a:moveTo>
                  <a:pt x="330200" y="209550"/>
                </a:moveTo>
                <a:cubicBezTo>
                  <a:pt x="330200" y="198993"/>
                  <a:pt x="321707" y="190500"/>
                  <a:pt x="311150" y="190500"/>
                </a:cubicBezTo>
                <a:cubicBezTo>
                  <a:pt x="300593" y="190500"/>
                  <a:pt x="292100" y="198993"/>
                  <a:pt x="292100" y="209550"/>
                </a:cubicBezTo>
                <a:lnTo>
                  <a:pt x="292100" y="298450"/>
                </a:lnTo>
                <a:cubicBezTo>
                  <a:pt x="292100" y="309007"/>
                  <a:pt x="300593" y="317500"/>
                  <a:pt x="311150" y="317500"/>
                </a:cubicBezTo>
                <a:cubicBezTo>
                  <a:pt x="321707" y="317500"/>
                  <a:pt x="330200" y="309007"/>
                  <a:pt x="330200" y="298450"/>
                </a:cubicBezTo>
                <a:lnTo>
                  <a:pt x="330200" y="209550"/>
                </a:lnTo>
                <a:close/>
              </a:path>
            </a:pathLst>
          </a:custGeom>
          <a:solidFill>
            <a:srgbClr val="F5A623"/>
          </a:solidFill>
        </p:spPr>
      </p:sp>
      <p:sp>
        <p:nvSpPr>
          <p:cNvPr id="14" name="Text 12"/>
          <p:cNvSpPr/>
          <p:nvPr/>
        </p:nvSpPr>
        <p:spPr>
          <a:xfrm>
            <a:off x="1587500" y="3657600"/>
            <a:ext cx="3175000" cy="3810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1800" b="1" dirty="0">
                <a:solidFill>
                  <a:srgbClr val="1A1A1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无感消费管理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1016000" y="4191000"/>
            <a:ext cx="6604000" cy="8255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>
              <a:lnSpc>
                <a:spcPct val="160000"/>
              </a:lnSpc>
            </a:pPr>
            <a:r>
              <a:rPr lang="en-US" sz="1500" dirty="0">
                <a:solidFill>
                  <a:srgbClr val="6B6B6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AI识别消费行为，自动扣除积分，全程无需手动操作、无需排队结算，极大提升用户体验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8128000" y="3429000"/>
            <a:ext cx="7366000" cy="1651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4DE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331200" y="3683000"/>
            <a:ext cx="508000" cy="406400"/>
          </a:xfrm>
          <a:custGeom>
            <a:avLst/>
            <a:gdLst/>
            <a:ahLst/>
            <a:cxnLst/>
            <a:rect l="l" t="t" r="r" b="b"/>
            <a:pathLst>
              <a:path w="508000" h="406400">
                <a:moveTo>
                  <a:pt x="279400" y="0"/>
                </a:moveTo>
                <a:cubicBezTo>
                  <a:pt x="279400" y="-14049"/>
                  <a:pt x="268049" y="-25400"/>
                  <a:pt x="254000" y="-25400"/>
                </a:cubicBezTo>
                <a:cubicBezTo>
                  <a:pt x="239951" y="-25400"/>
                  <a:pt x="228600" y="-14049"/>
                  <a:pt x="228600" y="0"/>
                </a:cubicBezTo>
                <a:lnTo>
                  <a:pt x="228600" y="50800"/>
                </a:lnTo>
                <a:lnTo>
                  <a:pt x="152400" y="50800"/>
                </a:lnTo>
                <a:cubicBezTo>
                  <a:pt x="110331" y="50800"/>
                  <a:pt x="76200" y="84931"/>
                  <a:pt x="76200" y="127000"/>
                </a:cubicBezTo>
                <a:lnTo>
                  <a:pt x="76200" y="304800"/>
                </a:lnTo>
                <a:cubicBezTo>
                  <a:pt x="76200" y="346869"/>
                  <a:pt x="110331" y="381000"/>
                  <a:pt x="152400" y="381000"/>
                </a:cubicBezTo>
                <a:lnTo>
                  <a:pt x="355600" y="381000"/>
                </a:lnTo>
                <a:cubicBezTo>
                  <a:pt x="397669" y="381000"/>
                  <a:pt x="431800" y="346869"/>
                  <a:pt x="431800" y="304800"/>
                </a:cubicBezTo>
                <a:lnTo>
                  <a:pt x="431800" y="127000"/>
                </a:lnTo>
                <a:cubicBezTo>
                  <a:pt x="431800" y="84931"/>
                  <a:pt x="397669" y="50800"/>
                  <a:pt x="355600" y="50800"/>
                </a:cubicBezTo>
                <a:lnTo>
                  <a:pt x="279400" y="50800"/>
                </a:lnTo>
                <a:lnTo>
                  <a:pt x="279400" y="0"/>
                </a:lnTo>
                <a:close/>
                <a:moveTo>
                  <a:pt x="127000" y="292100"/>
                </a:moveTo>
                <a:cubicBezTo>
                  <a:pt x="127000" y="281543"/>
                  <a:pt x="135493" y="273050"/>
                  <a:pt x="146050" y="273050"/>
                </a:cubicBezTo>
                <a:lnTo>
                  <a:pt x="171450" y="273050"/>
                </a:lnTo>
                <a:cubicBezTo>
                  <a:pt x="182007" y="273050"/>
                  <a:pt x="190500" y="281543"/>
                  <a:pt x="190500" y="292100"/>
                </a:cubicBezTo>
                <a:cubicBezTo>
                  <a:pt x="190500" y="302657"/>
                  <a:pt x="182007" y="311150"/>
                  <a:pt x="171450" y="311150"/>
                </a:cubicBezTo>
                <a:lnTo>
                  <a:pt x="146050" y="311150"/>
                </a:lnTo>
                <a:cubicBezTo>
                  <a:pt x="135493" y="311150"/>
                  <a:pt x="127000" y="302657"/>
                  <a:pt x="127000" y="292100"/>
                </a:cubicBezTo>
                <a:close/>
                <a:moveTo>
                  <a:pt x="222250" y="292100"/>
                </a:moveTo>
                <a:cubicBezTo>
                  <a:pt x="222250" y="281543"/>
                  <a:pt x="230743" y="273050"/>
                  <a:pt x="241300" y="273050"/>
                </a:cubicBezTo>
                <a:lnTo>
                  <a:pt x="266700" y="273050"/>
                </a:lnTo>
                <a:cubicBezTo>
                  <a:pt x="277257" y="273050"/>
                  <a:pt x="285750" y="281543"/>
                  <a:pt x="285750" y="292100"/>
                </a:cubicBezTo>
                <a:cubicBezTo>
                  <a:pt x="285750" y="302657"/>
                  <a:pt x="277257" y="311150"/>
                  <a:pt x="266700" y="311150"/>
                </a:cubicBezTo>
                <a:lnTo>
                  <a:pt x="241300" y="311150"/>
                </a:lnTo>
                <a:cubicBezTo>
                  <a:pt x="230743" y="311150"/>
                  <a:pt x="222250" y="302657"/>
                  <a:pt x="222250" y="292100"/>
                </a:cubicBezTo>
                <a:close/>
                <a:moveTo>
                  <a:pt x="317500" y="292100"/>
                </a:moveTo>
                <a:cubicBezTo>
                  <a:pt x="317500" y="281543"/>
                  <a:pt x="325993" y="273050"/>
                  <a:pt x="336550" y="273050"/>
                </a:cubicBezTo>
                <a:lnTo>
                  <a:pt x="361950" y="273050"/>
                </a:lnTo>
                <a:cubicBezTo>
                  <a:pt x="372507" y="273050"/>
                  <a:pt x="381000" y="281543"/>
                  <a:pt x="381000" y="292100"/>
                </a:cubicBezTo>
                <a:cubicBezTo>
                  <a:pt x="381000" y="302657"/>
                  <a:pt x="372507" y="311150"/>
                  <a:pt x="361950" y="311150"/>
                </a:cubicBezTo>
                <a:lnTo>
                  <a:pt x="336550" y="311150"/>
                </a:lnTo>
                <a:cubicBezTo>
                  <a:pt x="325993" y="311150"/>
                  <a:pt x="317500" y="302657"/>
                  <a:pt x="317500" y="292100"/>
                </a:cubicBezTo>
                <a:close/>
                <a:moveTo>
                  <a:pt x="177800" y="139700"/>
                </a:moveTo>
                <a:cubicBezTo>
                  <a:pt x="198828" y="139700"/>
                  <a:pt x="215900" y="156772"/>
                  <a:pt x="215900" y="177800"/>
                </a:cubicBezTo>
                <a:cubicBezTo>
                  <a:pt x="215900" y="198828"/>
                  <a:pt x="198828" y="215900"/>
                  <a:pt x="177800" y="215900"/>
                </a:cubicBezTo>
                <a:cubicBezTo>
                  <a:pt x="156772" y="215900"/>
                  <a:pt x="139700" y="198828"/>
                  <a:pt x="139700" y="177800"/>
                </a:cubicBezTo>
                <a:cubicBezTo>
                  <a:pt x="139700" y="156772"/>
                  <a:pt x="156772" y="139700"/>
                  <a:pt x="177800" y="139700"/>
                </a:cubicBezTo>
                <a:close/>
                <a:moveTo>
                  <a:pt x="292100" y="177800"/>
                </a:moveTo>
                <a:cubicBezTo>
                  <a:pt x="292100" y="156772"/>
                  <a:pt x="309172" y="139700"/>
                  <a:pt x="330200" y="139700"/>
                </a:cubicBezTo>
                <a:cubicBezTo>
                  <a:pt x="351228" y="139700"/>
                  <a:pt x="368300" y="156772"/>
                  <a:pt x="368300" y="177800"/>
                </a:cubicBezTo>
                <a:cubicBezTo>
                  <a:pt x="368300" y="198828"/>
                  <a:pt x="351228" y="215900"/>
                  <a:pt x="330200" y="215900"/>
                </a:cubicBezTo>
                <a:cubicBezTo>
                  <a:pt x="309172" y="215900"/>
                  <a:pt x="292100" y="198828"/>
                  <a:pt x="292100" y="177800"/>
                </a:cubicBezTo>
                <a:close/>
                <a:moveTo>
                  <a:pt x="50800" y="177800"/>
                </a:moveTo>
                <a:cubicBezTo>
                  <a:pt x="50800" y="163751"/>
                  <a:pt x="39449" y="152400"/>
                  <a:pt x="25400" y="152400"/>
                </a:cubicBezTo>
                <a:cubicBezTo>
                  <a:pt x="11351" y="152400"/>
                  <a:pt x="0" y="163751"/>
                  <a:pt x="0" y="177800"/>
                </a:cubicBezTo>
                <a:lnTo>
                  <a:pt x="0" y="254000"/>
                </a:lnTo>
                <a:cubicBezTo>
                  <a:pt x="0" y="268049"/>
                  <a:pt x="11351" y="279400"/>
                  <a:pt x="25400" y="279400"/>
                </a:cubicBezTo>
                <a:cubicBezTo>
                  <a:pt x="39449" y="279400"/>
                  <a:pt x="50800" y="268049"/>
                  <a:pt x="50800" y="254000"/>
                </a:cubicBezTo>
                <a:lnTo>
                  <a:pt x="50800" y="177800"/>
                </a:lnTo>
                <a:close/>
                <a:moveTo>
                  <a:pt x="482600" y="152400"/>
                </a:moveTo>
                <a:cubicBezTo>
                  <a:pt x="468551" y="152400"/>
                  <a:pt x="457200" y="163751"/>
                  <a:pt x="457200" y="177800"/>
                </a:cubicBezTo>
                <a:lnTo>
                  <a:pt x="457200" y="254000"/>
                </a:lnTo>
                <a:cubicBezTo>
                  <a:pt x="457200" y="268049"/>
                  <a:pt x="468551" y="279400"/>
                  <a:pt x="482600" y="279400"/>
                </a:cubicBezTo>
                <a:cubicBezTo>
                  <a:pt x="496649" y="279400"/>
                  <a:pt x="508000" y="268049"/>
                  <a:pt x="508000" y="254000"/>
                </a:cubicBezTo>
                <a:lnTo>
                  <a:pt x="508000" y="177800"/>
                </a:lnTo>
                <a:cubicBezTo>
                  <a:pt x="508000" y="163751"/>
                  <a:pt x="496649" y="152400"/>
                  <a:pt x="482600" y="152400"/>
                </a:cubicBezTo>
                <a:close/>
              </a:path>
            </a:pathLst>
          </a:custGeom>
          <a:solidFill>
            <a:srgbClr val="F5A623"/>
          </a:solidFill>
        </p:spPr>
      </p:sp>
      <p:sp>
        <p:nvSpPr>
          <p:cNvPr id="18" name="Text 16"/>
          <p:cNvSpPr/>
          <p:nvPr/>
        </p:nvSpPr>
        <p:spPr>
          <a:xfrm>
            <a:off x="8953500" y="3657600"/>
            <a:ext cx="3175000" cy="3810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1800" b="1" dirty="0">
                <a:solidFill>
                  <a:srgbClr val="1A1A1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AI健身指导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8382000" y="4191000"/>
            <a:ext cx="6858000" cy="8255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>
              <a:lnSpc>
                <a:spcPct val="160000"/>
              </a:lnSpc>
            </a:pPr>
            <a:r>
              <a:rPr lang="en-US" sz="1500" dirty="0">
                <a:solidFill>
                  <a:srgbClr val="6B6B6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根据健身数据提供专业分析与动作指导，纠正不规范动作，制定个性化计划，提升复购率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762000" y="5461000"/>
            <a:ext cx="14732000" cy="2794000"/>
          </a:xfrm>
          <a:prstGeom prst="rect">
            <a:avLst/>
          </a:prstGeom>
          <a:solidFill>
            <a:srgbClr val="1A1A1A"/>
          </a:solidFill>
        </p:spPr>
      </p:sp>
      <p:sp>
        <p:nvSpPr>
          <p:cNvPr id="21" name="Text 19"/>
          <p:cNvSpPr/>
          <p:nvPr/>
        </p:nvSpPr>
        <p:spPr>
          <a:xfrm>
            <a:off x="1143000" y="5689600"/>
            <a:ext cx="6350000" cy="3810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200" b="1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AI赋能带来的核心价值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1143000" y="6223000"/>
            <a:ext cx="4318000" cy="19685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>
              <a:lnSpc>
                <a:spcPct val="170000"/>
              </a:lnSpc>
            </a:pPr>
            <a:r>
              <a:rPr lang="en-US" sz="2800" b="1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24h</a:t>
            </a:r>
            <a:endParaRPr lang="en-US" sz="1600" dirty="0"/>
          </a:p>
          <a:p>
            <a:pPr>
              <a:lnSpc>
                <a:spcPct val="170000"/>
              </a:lnSpc>
            </a:pPr>
            <a:r>
              <a:rPr lang="en-US" sz="1600" dirty="0">
                <a:solidFill>
                  <a:srgbClr val="FFFFFF">
                    <a:alpha val="86667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全天候无人值守营业</a:t>
            </a:r>
            <a:endParaRPr lang="en-US" sz="1600" dirty="0"/>
          </a:p>
          <a:p>
            <a:pPr>
              <a:lnSpc>
                <a:spcPct val="170000"/>
              </a:lnSpc>
            </a:pPr>
            <a:r>
              <a:rPr lang="en-US" sz="1600" dirty="0">
                <a:solidFill>
                  <a:srgbClr val="FFFFFF">
                    <a:alpha val="86667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不受人力限制，最大化营业时间覆盖早中晚全时段健身需求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5842000" y="6223000"/>
            <a:ext cx="4318000" cy="19685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>
              <a:lnSpc>
                <a:spcPct val="170000"/>
              </a:lnSpc>
            </a:pPr>
            <a:r>
              <a:rPr lang="en-US" sz="2800" b="1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-70%</a:t>
            </a:r>
            <a:endParaRPr lang="en-US" sz="1600" dirty="0"/>
          </a:p>
          <a:p>
            <a:pPr>
              <a:lnSpc>
                <a:spcPct val="170000"/>
              </a:lnSpc>
            </a:pPr>
            <a:r>
              <a:rPr lang="en-US" sz="1600" dirty="0">
                <a:solidFill>
                  <a:srgbClr val="FFFFFF">
                    <a:alpha val="86667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人力成本降低</a:t>
            </a:r>
            <a:endParaRPr lang="en-US" sz="1600" dirty="0"/>
          </a:p>
          <a:p>
            <a:pPr>
              <a:lnSpc>
                <a:spcPct val="170000"/>
              </a:lnSpc>
            </a:pPr>
            <a:r>
              <a:rPr lang="en-US" sz="1600" dirty="0">
                <a:solidFill>
                  <a:srgbClr val="FFFFFF">
                    <a:alpha val="86667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从传统35%人力成本降至10%，单店月省3000+元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10541000" y="6223000"/>
            <a:ext cx="4572000" cy="18415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>
              <a:lnSpc>
                <a:spcPct val="170000"/>
              </a:lnSpc>
            </a:pPr>
            <a:r>
              <a:rPr lang="en-US" sz="2800" b="1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100%</a:t>
            </a:r>
            <a:endParaRPr lang="en-US" sz="1600" dirty="0"/>
          </a:p>
          <a:p>
            <a:pPr>
              <a:lnSpc>
                <a:spcPct val="170000"/>
              </a:lnSpc>
            </a:pPr>
            <a:r>
              <a:rPr lang="en-US" sz="1600" dirty="0">
                <a:solidFill>
                  <a:srgbClr val="FFFFFF">
                    <a:alpha val="86667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消费行为数字化</a:t>
            </a:r>
            <a:endParaRPr lang="en-US" sz="1600" dirty="0"/>
          </a:p>
          <a:p>
            <a:pPr>
              <a:lnSpc>
                <a:spcPct val="170000"/>
              </a:lnSpc>
            </a:pPr>
            <a:r>
              <a:rPr lang="en-US" sz="1600" dirty="0">
                <a:solidFill>
                  <a:srgbClr val="FFFFFF">
                    <a:alpha val="86667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全链路数据追踪，精准用户画像，驱动运营决策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14732000" y="8509000"/>
            <a:ext cx="762000" cy="3175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r">
              <a:lnSpc>
                <a:spcPct val="100000"/>
              </a:lnSpc>
            </a:pPr>
            <a:r>
              <a:rPr lang="en-US" sz="1200" dirty="0">
                <a:solidFill>
                  <a:srgbClr val="6B6B6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15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A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okc/s4c4qchx2ggqk/mnt/agents/output/victory_fitness/images/ch6_bg.jpg"/>
          <p:cNvPicPr>
            <a:picLocks noChangeAspect="1"/>
          </p:cNvPicPr>
          <p:nvPr/>
        </p:nvPicPr>
        <p:blipFill>
          <a:blip r:embed="rId1">
            <a:alphaModFix amt="50000"/>
          </a:blip>
          <a:srcRect t="781" b="781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6256000" cy="9144000"/>
          </a:xfrm>
          <a:prstGeom prst="rect">
            <a:avLst/>
          </a:prstGeom>
          <a:gradFill flip="none" rotWithShape="1">
            <a:gsLst>
              <a:gs pos="0">
                <a:srgbClr val="1A1A1A">
                  <a:alpha val="87000"/>
                </a:srgbClr>
              </a:gs>
              <a:gs pos="45000">
                <a:srgbClr val="1A1A1A">
                  <a:alpha val="73000"/>
                </a:srgbClr>
              </a:gs>
              <a:gs pos="80000">
                <a:srgbClr val="1A1A1A">
                  <a:alpha val="47000"/>
                </a:srgbClr>
              </a:gs>
              <a:gs pos="100000">
                <a:srgbClr val="1A1A1A">
                  <a:alpha val="33000"/>
                </a:srgbClr>
              </a:gs>
            </a:gsLst>
            <a:lin ang="0" scaled="1"/>
          </a:gradFill>
        </p:spPr>
      </p:sp>
      <p:sp>
        <p:nvSpPr>
          <p:cNvPr id="4" name="Text 1"/>
          <p:cNvSpPr/>
          <p:nvPr/>
        </p:nvSpPr>
        <p:spPr>
          <a:xfrm>
            <a:off x="762000" y="1524000"/>
            <a:ext cx="3810000" cy="17780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14000" dirty="0">
                <a:solidFill>
                  <a:srgbClr val="F5A623">
                    <a:alpha val="12549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06</a:t>
            </a:r>
            <a:endParaRPr lang="en-US" sz="1600" dirty="0"/>
          </a:p>
        </p:txBody>
      </p:sp>
      <p:sp>
        <p:nvSpPr>
          <p:cNvPr id="5" name="Text 2"/>
          <p:cNvSpPr/>
          <p:nvPr/>
        </p:nvSpPr>
        <p:spPr>
          <a:xfrm>
            <a:off x="762000" y="3225800"/>
            <a:ext cx="2540000" cy="3810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>
              <a:lnSpc>
                <a:spcPct val="100000"/>
              </a:lnSpc>
            </a:pPr>
            <a:r>
              <a:rPr lang="en-US" sz="1600" kern="0" spc="300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  <a:sym typeface="+mn-ea"/>
              </a:rPr>
              <a:t>WonderGYM Fitness</a:t>
            </a:r>
            <a:endParaRPr lang="en-US" sz="1600" kern="0" spc="300" dirty="0">
              <a:solidFill>
                <a:srgbClr val="F5A623"/>
              </a:solidFill>
              <a:latin typeface="Liter" panose="02000503030000020004" pitchFamily="34" charset="0"/>
              <a:ea typeface="Liter" panose="02000503030000020004" pitchFamily="34" charset="-122"/>
              <a:cs typeface="Liter" panose="02000503030000020004" pitchFamily="34" charset="-120"/>
              <a:sym typeface="+mn-ea"/>
            </a:endParaRPr>
          </a:p>
          <a:p>
            <a:pPr algn="l">
              <a:lnSpc>
                <a:spcPct val="100000"/>
              </a:lnSpc>
            </a:pPr>
            <a:r>
              <a:rPr lang="en-US" sz="1600" kern="0" spc="300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CHAPTER 06</a:t>
            </a:r>
            <a:endParaRPr lang="en-US" sz="1600" dirty="0"/>
          </a:p>
        </p:txBody>
      </p:sp>
      <p:sp>
        <p:nvSpPr>
          <p:cNvPr id="6" name="Shape 3"/>
          <p:cNvSpPr/>
          <p:nvPr/>
        </p:nvSpPr>
        <p:spPr>
          <a:xfrm>
            <a:off x="762000" y="3810000"/>
            <a:ext cx="1016000" cy="50800"/>
          </a:xfrm>
          <a:prstGeom prst="rect">
            <a:avLst/>
          </a:prstGeom>
          <a:solidFill>
            <a:srgbClr val="F5A623"/>
          </a:solidFill>
        </p:spPr>
      </p:sp>
      <p:sp>
        <p:nvSpPr>
          <p:cNvPr id="7" name="Text 4"/>
          <p:cNvSpPr/>
          <p:nvPr/>
        </p:nvSpPr>
        <p:spPr>
          <a:xfrm>
            <a:off x="762000" y="4064000"/>
            <a:ext cx="8890000" cy="7620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3600" dirty="0">
                <a:solidFill>
                  <a:srgbClr val="FFFFFF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盈利模型</a:t>
            </a:r>
            <a:endParaRPr lang="en-US" sz="3600" dirty="0"/>
          </a:p>
        </p:txBody>
      </p:sp>
      <p:sp>
        <p:nvSpPr>
          <p:cNvPr id="8" name="Text 5"/>
          <p:cNvSpPr/>
          <p:nvPr/>
        </p:nvSpPr>
        <p:spPr>
          <a:xfrm>
            <a:off x="762000" y="4953000"/>
            <a:ext cx="10160000" cy="5080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000" dirty="0">
                <a:solidFill>
                  <a:srgbClr val="FFFFFF">
                    <a:alpha val="66667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多元营收，清晰回本路径</a:t>
            </a:r>
            <a:endParaRPr lang="en-US" sz="1600" dirty="0"/>
          </a:p>
        </p:txBody>
      </p:sp>
      <p:pic>
        <p:nvPicPr>
          <p:cNvPr id="10" name="图片 9" descr="logo-透明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20" y="7725410"/>
            <a:ext cx="1355090" cy="1390650"/>
          </a:xfrm>
          <a:prstGeom prst="rect">
            <a:avLst/>
          </a:prstGeom>
          <a:effectLst>
            <a:glow rad="63500">
              <a:schemeClr val="accent2">
                <a:alpha val="52000"/>
              </a:schemeClr>
            </a:glow>
          </a:effectLst>
        </p:spPr>
      </p:pic>
    </p:spTree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2000" y="508000"/>
            <a:ext cx="13970000" cy="6350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3000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55万</a:t>
            </a:r>
            <a:r>
              <a:rPr lang="en-US" sz="3000" dirty="0">
                <a:solidFill>
                  <a:srgbClr val="1A1A1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启动，</a:t>
            </a:r>
            <a:r>
              <a:rPr lang="en-US" sz="3000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12-15个月</a:t>
            </a:r>
            <a:r>
              <a:rPr lang="en-US" sz="3000" dirty="0">
                <a:solidFill>
                  <a:srgbClr val="1A1A1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回本——标准店的清晰盈利路径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762000" y="1206500"/>
            <a:ext cx="635000" cy="50800"/>
          </a:xfrm>
          <a:prstGeom prst="rect">
            <a:avLst/>
          </a:prstGeom>
          <a:solidFill>
            <a:srgbClr val="F5A623"/>
          </a:solidFill>
        </p:spPr>
      </p:sp>
      <p:graphicFrame>
        <p:nvGraphicFramePr>
          <p:cNvPr id="18" name="Table 0"/>
          <p:cNvGraphicFramePr>
            <a:graphicFrameLocks noGrp="1"/>
          </p:cNvGraphicFramePr>
          <p:nvPr/>
        </p:nvGraphicFramePr>
        <p:xfrm>
          <a:off x="762000" y="1460500"/>
          <a:ext cx="14732000" cy="3937000"/>
        </p:xfrm>
        <a:graphic>
          <a:graphicData uri="http://schemas.openxmlformats.org/drawingml/2006/table">
            <a:tbl>
              <a:tblPr/>
              <a:tblGrid>
                <a:gridCol w="3241040"/>
                <a:gridCol w="3830320"/>
                <a:gridCol w="3830320"/>
                <a:gridCol w="3830320"/>
              </a:tblGrid>
              <a:tr h="471421">
                <a:tc>
                  <a:txBody>
                    <a:bodyPr/>
                    <a:lstStyle/>
                    <a:p>
                      <a:pPr algn="l"/>
                      <a:r>
                        <a:rPr lang="en-US" sz="1400" b="1" u="none" dirty="0">
                          <a:solidFill>
                            <a:srgbClr val="FFFFFF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投资指标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2540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1A1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1" u="none" dirty="0">
                          <a:solidFill>
                            <a:srgbClr val="F5A623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标准店 300-400㎡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2540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D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1" u="none" dirty="0">
                          <a:solidFill>
                            <a:srgbClr val="FFFFFF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大型店 600-800㎡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2540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1A1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1" u="none" dirty="0">
                          <a:solidFill>
                            <a:srgbClr val="FFFFFF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旗舰店 1600-2000㎡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2540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1A1A"/>
                    </a:solidFill>
                  </a:tcPr>
                </a:tc>
              </a:tr>
              <a:tr h="433197"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1A1A1A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总投资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F5A623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55万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D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1A1A1A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88万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1A1A1A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198万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33197"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1A1A1A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加盟费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1A1A1A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5万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D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1A1A1A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5万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1A1A1A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5万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5"/>
                    </a:solidFill>
                  </a:tcPr>
                </a:tc>
              </a:tr>
              <a:tr h="433197"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1A1A1A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装修费用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1A1A1A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17万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D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1A1A1A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25万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1A1A1A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60万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33197"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1A1A1A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设备费用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1A1A1A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30万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D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1A1A1A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55万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1A1A1A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128万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5"/>
                    </a:solidFill>
                  </a:tcPr>
                </a:tc>
              </a:tr>
              <a:tr h="433197"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1A1A1A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回本周期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F5A623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12-15个月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D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1A1A1A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18-20个月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1A1A1A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20-24个月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33197"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1A1A1A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月均营收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F5A623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4.5万+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D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1A1A1A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8万+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1A1A1A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15万+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5"/>
                    </a:solidFill>
                  </a:tcPr>
                </a:tc>
              </a:tr>
              <a:tr h="433197"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1A1A1A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月均净利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F5A623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2-3万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D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1A1A1A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4-5万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1A1A1A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7-9万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33197"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1A1A1A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日均流水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F5A623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1500+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D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1A1A1A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2500+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1A1A1A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4000+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5"/>
                    </a:solidFill>
                  </a:tcPr>
                </a:tc>
              </a:tr>
            </a:tbl>
          </a:graphicData>
        </a:graphic>
      </p:graphicFrame>
      <p:sp>
        <p:nvSpPr>
          <p:cNvPr id="5" name="Shape 2"/>
          <p:cNvSpPr/>
          <p:nvPr/>
        </p:nvSpPr>
        <p:spPr>
          <a:xfrm>
            <a:off x="762000" y="5651500"/>
            <a:ext cx="14732000" cy="2603500"/>
          </a:xfrm>
          <a:prstGeom prst="rect">
            <a:avLst/>
          </a:prstGeom>
          <a:solidFill>
            <a:srgbClr val="1A1A1A"/>
          </a:solidFill>
        </p:spPr>
      </p:sp>
      <p:sp>
        <p:nvSpPr>
          <p:cNvPr id="6" name="Text 3"/>
          <p:cNvSpPr/>
          <p:nvPr/>
        </p:nvSpPr>
        <p:spPr>
          <a:xfrm>
            <a:off x="1143000" y="5842000"/>
            <a:ext cx="7620000" cy="3810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200" b="1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对比传统健身房：WonderGYM的轻资产优势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1143000" y="6286500"/>
            <a:ext cx="6604000" cy="18796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>
              <a:lnSpc>
                <a:spcPct val="160000"/>
              </a:lnSpc>
            </a:pPr>
            <a:r>
              <a:rPr lang="en-US" sz="1500" b="1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传统健身房</a:t>
            </a:r>
            <a:endParaRPr lang="en-US" sz="1600" dirty="0"/>
          </a:p>
          <a:p>
            <a:pPr>
              <a:lnSpc>
                <a:spcPct val="160000"/>
              </a:lnSpc>
            </a:pPr>
            <a:r>
              <a:rPr lang="en-US" sz="1500" dirty="0">
                <a:solidFill>
                  <a:srgbClr val="FFFFFF">
                    <a:alpha val="86667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• 初始投入150-200万元，回本2-3年</a:t>
            </a:r>
            <a:endParaRPr lang="en-US" sz="1600" dirty="0"/>
          </a:p>
          <a:p>
            <a:pPr>
              <a:lnSpc>
                <a:spcPct val="160000"/>
              </a:lnSpc>
            </a:pPr>
            <a:r>
              <a:rPr lang="en-US" sz="1500" dirty="0">
                <a:solidFill>
                  <a:srgbClr val="FFFFFF">
                    <a:alpha val="86667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• 月均固定支出15-25万</a:t>
            </a:r>
            <a:endParaRPr lang="en-US" sz="1600" dirty="0"/>
          </a:p>
          <a:p>
            <a:pPr>
              <a:lnSpc>
                <a:spcPct val="160000"/>
              </a:lnSpc>
            </a:pPr>
            <a:r>
              <a:rPr lang="en-US" sz="1500" dirty="0">
                <a:solidFill>
                  <a:srgbClr val="FFFFFF">
                    <a:alpha val="86667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• 84%撑不过第一年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8128000" y="6286500"/>
            <a:ext cx="6985000" cy="18796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>
              <a:lnSpc>
                <a:spcPct val="160000"/>
              </a:lnSpc>
            </a:pPr>
            <a:r>
              <a:rPr lang="en-US" sz="1500" b="1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WonderGYM Fitness</a:t>
            </a:r>
            <a:endParaRPr lang="en-US" sz="1600" dirty="0"/>
          </a:p>
          <a:p>
            <a:pPr>
              <a:lnSpc>
                <a:spcPct val="160000"/>
              </a:lnSpc>
            </a:pPr>
            <a:r>
              <a:rPr lang="en-US" sz="1500" dirty="0">
                <a:solidFill>
                  <a:srgbClr val="FFFFFF">
                    <a:alpha val="86667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• 初始投入55万，回本12-15个月</a:t>
            </a:r>
            <a:endParaRPr lang="en-US" sz="1600" dirty="0"/>
          </a:p>
          <a:p>
            <a:pPr>
              <a:lnSpc>
                <a:spcPct val="160000"/>
              </a:lnSpc>
            </a:pPr>
            <a:r>
              <a:rPr lang="en-US" sz="1500" dirty="0">
                <a:solidFill>
                  <a:srgbClr val="FFFFFF">
                    <a:alpha val="86667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• AI无人值守，月省3000+</a:t>
            </a:r>
            <a:endParaRPr lang="en-US" sz="1600" dirty="0"/>
          </a:p>
          <a:p>
            <a:pPr>
              <a:lnSpc>
                <a:spcPct val="160000"/>
              </a:lnSpc>
            </a:pPr>
            <a:r>
              <a:rPr lang="en-US" sz="1500" dirty="0">
                <a:solidFill>
                  <a:srgbClr val="FFFFFF">
                    <a:alpha val="86667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• 真实数据：5个月700+会员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14732000" y="8509000"/>
            <a:ext cx="762000" cy="3175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r">
              <a:lnSpc>
                <a:spcPct val="100000"/>
              </a:lnSpc>
            </a:pPr>
            <a:r>
              <a:rPr lang="en-US" sz="1200" dirty="0">
                <a:solidFill>
                  <a:srgbClr val="6B6B6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17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2000" y="508000"/>
            <a:ext cx="13970000" cy="6350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2600" dirty="0">
                <a:solidFill>
                  <a:srgbClr val="1A1A1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会员制营收策略：</a:t>
            </a:r>
            <a:r>
              <a:rPr lang="en-US" sz="2600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不做预售</a:t>
            </a:r>
            <a:r>
              <a:rPr lang="en-US" sz="2600" dirty="0">
                <a:solidFill>
                  <a:srgbClr val="1A1A1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也能快速回本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762000" y="1206500"/>
            <a:ext cx="635000" cy="50800"/>
          </a:xfrm>
          <a:prstGeom prst="rect">
            <a:avLst/>
          </a:prstGeom>
          <a:solidFill>
            <a:srgbClr val="F5A623"/>
          </a:solidFill>
        </p:spPr>
      </p:sp>
      <p:sp>
        <p:nvSpPr>
          <p:cNvPr id="4" name="Text 2"/>
          <p:cNvSpPr/>
          <p:nvPr/>
        </p:nvSpPr>
        <p:spPr>
          <a:xfrm>
            <a:off x="762000" y="1460500"/>
            <a:ext cx="6096000" cy="3810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1800" b="1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两档会员制收费体系</a:t>
            </a:r>
            <a:endParaRPr lang="en-US" sz="1600" dirty="0"/>
          </a:p>
        </p:txBody>
      </p:sp>
      <p:graphicFrame>
        <p:nvGraphicFramePr>
          <p:cNvPr id="19" name="Table 0"/>
          <p:cNvGraphicFramePr>
            <a:graphicFrameLocks noGrp="1"/>
          </p:cNvGraphicFramePr>
          <p:nvPr/>
        </p:nvGraphicFramePr>
        <p:xfrm>
          <a:off x="762000" y="1930400"/>
          <a:ext cx="6858000" cy="3556001"/>
        </p:xfrm>
        <a:graphic>
          <a:graphicData uri="http://schemas.openxmlformats.org/drawingml/2006/table">
            <a:tbl>
              <a:tblPr/>
              <a:tblGrid>
                <a:gridCol w="2057400"/>
                <a:gridCol w="2400300"/>
                <a:gridCol w="2400300"/>
              </a:tblGrid>
              <a:tr h="550029">
                <a:tc>
                  <a:txBody>
                    <a:bodyPr/>
                    <a:lstStyle/>
                    <a:p>
                      <a:pPr algn="l"/>
                      <a:r>
                        <a:rPr lang="en-US" sz="1400" b="1" u="none" dirty="0">
                          <a:solidFill>
                            <a:srgbClr val="FFFFFF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项目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2540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1A1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1" u="none" dirty="0">
                          <a:solidFill>
                            <a:srgbClr val="F5A623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标准店/大型店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2540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D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1" u="none" dirty="0">
                          <a:solidFill>
                            <a:srgbClr val="F5A623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旗舰店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2540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D"/>
                    </a:solidFill>
                  </a:tcPr>
                </a:tc>
              </a:tr>
              <a:tr h="550029"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1A1A1A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会员入会费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F5A623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300元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D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F5A623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500元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D"/>
                    </a:solidFill>
                  </a:tcPr>
                </a:tc>
              </a:tr>
              <a:tr h="550029"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1A1A1A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月卡（会员价）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1A1A1A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68元/月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D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1A1A1A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50元/月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D"/>
                    </a:solidFill>
                  </a:tcPr>
                </a:tc>
              </a:tr>
              <a:tr h="550029"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1A1A1A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季卡（会员价）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1A1A1A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198元/季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D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1A1A1A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138元/季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D"/>
                    </a:solidFill>
                  </a:tcPr>
                </a:tc>
              </a:tr>
              <a:tr h="550029"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999999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非会员月卡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999999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128元/月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D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999999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128元/月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D"/>
                    </a:solidFill>
                  </a:tcPr>
                </a:tc>
              </a:tr>
              <a:tr h="447698"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999999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非会员季卡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999999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338元/季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D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999999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388元/季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D"/>
                    </a:solidFill>
                  </a:tcPr>
                </a:tc>
              </a:tr>
              <a:tr h="358158"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999999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对比非会员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F5A623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月省60元，季省140元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D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F5A623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月省78元，季省250元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D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Chart 0"/>
          <p:cNvGraphicFramePr/>
          <p:nvPr/>
        </p:nvGraphicFramePr>
        <p:xfrm>
          <a:off x="8128000" y="1460500"/>
          <a:ext cx="736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7" name="Shape 3"/>
          <p:cNvSpPr/>
          <p:nvPr/>
        </p:nvSpPr>
        <p:spPr>
          <a:xfrm>
            <a:off x="762000" y="5715000"/>
            <a:ext cx="14732000" cy="1016000"/>
          </a:xfrm>
          <a:prstGeom prst="rect">
            <a:avLst/>
          </a:prstGeom>
          <a:solidFill>
            <a:srgbClr val="1A1A1A"/>
          </a:solidFill>
        </p:spPr>
      </p:sp>
      <p:sp>
        <p:nvSpPr>
          <p:cNvPr id="8" name="Text 4"/>
          <p:cNvSpPr/>
          <p:nvPr/>
        </p:nvSpPr>
        <p:spPr>
          <a:xfrm>
            <a:off x="1143000" y="5842000"/>
            <a:ext cx="13970000" cy="762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50000"/>
              </a:lnSpc>
            </a:pPr>
            <a:r>
              <a:rPr lang="en-US" sz="2200" b="1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核心优势：无需预售，快速回本</a:t>
            </a:r>
            <a:r>
              <a:rPr lang="en-US" sz="1800" dirty="0">
                <a:solidFill>
                  <a:srgbClr val="FFFFFF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 每位新客先缴300-500元会员费再消费，</a:t>
            </a:r>
            <a:r>
              <a:rPr lang="zh-CN" altLang="en-US" sz="1800" dirty="0">
                <a:solidFill>
                  <a:srgbClr val="FFFFFF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三</a:t>
            </a:r>
            <a:r>
              <a:rPr lang="en-US" altLang="zh-CN" sz="1800" dirty="0">
                <a:solidFill>
                  <a:srgbClr val="FFFFFF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-</a:t>
            </a:r>
            <a:r>
              <a:rPr lang="zh-CN" altLang="en-US" sz="1800" dirty="0">
                <a:solidFill>
                  <a:srgbClr val="FFFFFF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六个</a:t>
            </a:r>
            <a:r>
              <a:rPr lang="en-US" sz="1800" dirty="0">
                <a:solidFill>
                  <a:srgbClr val="FFFFFF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月即可收回设备投入的</a:t>
            </a:r>
            <a:r>
              <a:rPr lang="en-US" sz="1800" b="1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30-50%</a:t>
            </a:r>
            <a:r>
              <a:rPr lang="en-US" sz="1800" dirty="0">
                <a:solidFill>
                  <a:srgbClr val="FFFFFF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，现金流健康</a:t>
            </a:r>
            <a:endParaRPr lang="en-US" sz="1600" dirty="0"/>
          </a:p>
        </p:txBody>
      </p:sp>
      <p:sp>
        <p:nvSpPr>
          <p:cNvPr id="9" name="Text 5"/>
          <p:cNvSpPr/>
          <p:nvPr/>
        </p:nvSpPr>
        <p:spPr>
          <a:xfrm>
            <a:off x="762000" y="6921500"/>
            <a:ext cx="7620000" cy="3556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1800" b="1" dirty="0">
                <a:solidFill>
                  <a:srgbClr val="1A1A1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标准店真实运营数据（开业5个月）</a:t>
            </a:r>
            <a:endParaRPr lang="en-US" sz="1600" dirty="0"/>
          </a:p>
        </p:txBody>
      </p:sp>
      <p:sp>
        <p:nvSpPr>
          <p:cNvPr id="10" name="Shape 6"/>
          <p:cNvSpPr/>
          <p:nvPr/>
        </p:nvSpPr>
        <p:spPr>
          <a:xfrm>
            <a:off x="762000" y="7366000"/>
            <a:ext cx="3429000" cy="1041400"/>
          </a:xfrm>
          <a:prstGeom prst="rect">
            <a:avLst/>
          </a:prstGeom>
          <a:solidFill>
            <a:srgbClr val="1A1A1A"/>
          </a:solidFill>
        </p:spPr>
      </p:sp>
      <p:sp>
        <p:nvSpPr>
          <p:cNvPr id="11" name="Text 7"/>
          <p:cNvSpPr/>
          <p:nvPr/>
        </p:nvSpPr>
        <p:spPr>
          <a:xfrm>
            <a:off x="1016000" y="7442200"/>
            <a:ext cx="2921000" cy="889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>
              <a:lnSpc>
                <a:spcPct val="130000"/>
              </a:lnSpc>
            </a:pPr>
            <a:r>
              <a:rPr lang="en-US" sz="2800" b="1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700+</a:t>
            </a:r>
            <a:endParaRPr lang="en-US" sz="1600" dirty="0"/>
          </a:p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FFFFF">
                    <a:alpha val="66700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累计会员</a:t>
            </a:r>
            <a:endParaRPr lang="en-US" sz="1600" dirty="0"/>
          </a:p>
        </p:txBody>
      </p:sp>
      <p:sp>
        <p:nvSpPr>
          <p:cNvPr id="12" name="Shape 8"/>
          <p:cNvSpPr/>
          <p:nvPr/>
        </p:nvSpPr>
        <p:spPr>
          <a:xfrm>
            <a:off x="4445000" y="7366000"/>
            <a:ext cx="3429000" cy="1041400"/>
          </a:xfrm>
          <a:prstGeom prst="rect">
            <a:avLst/>
          </a:prstGeom>
          <a:solidFill>
            <a:srgbClr val="1A1A1A"/>
          </a:solidFill>
        </p:spPr>
      </p:sp>
      <p:sp>
        <p:nvSpPr>
          <p:cNvPr id="13" name="Text 9"/>
          <p:cNvSpPr/>
          <p:nvPr/>
        </p:nvSpPr>
        <p:spPr>
          <a:xfrm>
            <a:off x="4699000" y="7442200"/>
            <a:ext cx="2921000" cy="889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>
              <a:lnSpc>
                <a:spcPct val="130000"/>
              </a:lnSpc>
            </a:pPr>
            <a:r>
              <a:rPr lang="en-US" sz="2800" b="1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18万+</a:t>
            </a:r>
            <a:endParaRPr lang="en-US" sz="1600" dirty="0"/>
          </a:p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FFFFF">
                    <a:alpha val="66700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会员费收入（5个月）</a:t>
            </a:r>
            <a:endParaRPr lang="en-US" sz="1600" dirty="0"/>
          </a:p>
        </p:txBody>
      </p:sp>
      <p:sp>
        <p:nvSpPr>
          <p:cNvPr id="14" name="Shape 10"/>
          <p:cNvSpPr/>
          <p:nvPr/>
        </p:nvSpPr>
        <p:spPr>
          <a:xfrm>
            <a:off x="8128000" y="7366000"/>
            <a:ext cx="3429000" cy="1041400"/>
          </a:xfrm>
          <a:prstGeom prst="rect">
            <a:avLst/>
          </a:prstGeom>
          <a:solidFill>
            <a:srgbClr val="1A1A1A"/>
          </a:solidFill>
        </p:spPr>
      </p:sp>
      <p:sp>
        <p:nvSpPr>
          <p:cNvPr id="15" name="Text 11"/>
          <p:cNvSpPr/>
          <p:nvPr/>
        </p:nvSpPr>
        <p:spPr>
          <a:xfrm>
            <a:off x="8382000" y="7442200"/>
            <a:ext cx="2921000" cy="889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>
              <a:lnSpc>
                <a:spcPct val="130000"/>
              </a:lnSpc>
            </a:pPr>
            <a:r>
              <a:rPr lang="en-US" sz="2800" b="1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80%</a:t>
            </a:r>
            <a:endParaRPr lang="en-US" sz="1600" dirty="0"/>
          </a:p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FFFFF">
                    <a:alpha val="66700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会员续卡率</a:t>
            </a:r>
            <a:endParaRPr lang="en-US" sz="1600" dirty="0"/>
          </a:p>
        </p:txBody>
      </p:sp>
      <p:sp>
        <p:nvSpPr>
          <p:cNvPr id="16" name="Shape 12"/>
          <p:cNvSpPr/>
          <p:nvPr/>
        </p:nvSpPr>
        <p:spPr>
          <a:xfrm>
            <a:off x="11811000" y="7366000"/>
            <a:ext cx="3683000" cy="1041400"/>
          </a:xfrm>
          <a:prstGeom prst="rect">
            <a:avLst/>
          </a:prstGeom>
          <a:solidFill>
            <a:srgbClr val="1A1A1A"/>
          </a:solidFill>
        </p:spPr>
      </p:sp>
      <p:sp>
        <p:nvSpPr>
          <p:cNvPr id="17" name="Text 13"/>
          <p:cNvSpPr/>
          <p:nvPr/>
        </p:nvSpPr>
        <p:spPr>
          <a:xfrm>
            <a:off x="12065000" y="7442200"/>
            <a:ext cx="3175000" cy="889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>
              <a:lnSpc>
                <a:spcPct val="130000"/>
              </a:lnSpc>
            </a:pPr>
            <a:r>
              <a:rPr lang="en-US" sz="2800" b="1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12月</a:t>
            </a:r>
            <a:endParaRPr lang="en-US" sz="1600" dirty="0"/>
          </a:p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FFFFF">
                    <a:alpha val="66700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预计回本周期</a:t>
            </a:r>
            <a:endParaRPr lang="en-US" sz="1600" dirty="0"/>
          </a:p>
        </p:txBody>
      </p:sp>
      <p:sp>
        <p:nvSpPr>
          <p:cNvPr id="18" name="Text 14"/>
          <p:cNvSpPr/>
          <p:nvPr/>
        </p:nvSpPr>
        <p:spPr>
          <a:xfrm>
            <a:off x="14732000" y="8509000"/>
            <a:ext cx="762000" cy="3175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r">
              <a:lnSpc>
                <a:spcPct val="100000"/>
              </a:lnSpc>
            </a:pPr>
            <a:r>
              <a:rPr lang="en-US" sz="1200" dirty="0">
                <a:solidFill>
                  <a:srgbClr val="6B6B6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18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A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okc/s4c4qchx2ggqk/mnt/agents/output/victory_fitness/images/ch7_bg.jpg"/>
          <p:cNvPicPr>
            <a:picLocks noChangeAspect="1"/>
          </p:cNvPicPr>
          <p:nvPr/>
        </p:nvPicPr>
        <p:blipFill>
          <a:blip r:embed="rId1">
            <a:alphaModFix amt="50000"/>
          </a:blip>
          <a:srcRect t="781" b="781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6256000" cy="9144000"/>
          </a:xfrm>
          <a:prstGeom prst="rect">
            <a:avLst/>
          </a:prstGeom>
          <a:gradFill flip="none" rotWithShape="1">
            <a:gsLst>
              <a:gs pos="0">
                <a:srgbClr val="1A1A1A">
                  <a:alpha val="87000"/>
                </a:srgbClr>
              </a:gs>
              <a:gs pos="45000">
                <a:srgbClr val="1A1A1A">
                  <a:alpha val="73000"/>
                </a:srgbClr>
              </a:gs>
              <a:gs pos="80000">
                <a:srgbClr val="1A1A1A">
                  <a:alpha val="47000"/>
                </a:srgbClr>
              </a:gs>
              <a:gs pos="100000">
                <a:srgbClr val="1A1A1A">
                  <a:alpha val="33000"/>
                </a:srgbClr>
              </a:gs>
            </a:gsLst>
            <a:lin ang="0" scaled="1"/>
          </a:gradFill>
        </p:spPr>
      </p:sp>
      <p:sp>
        <p:nvSpPr>
          <p:cNvPr id="4" name="Text 1"/>
          <p:cNvSpPr/>
          <p:nvPr/>
        </p:nvSpPr>
        <p:spPr>
          <a:xfrm>
            <a:off x="762000" y="1524000"/>
            <a:ext cx="3810000" cy="17780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14000" dirty="0">
                <a:solidFill>
                  <a:srgbClr val="F5A623">
                    <a:alpha val="12549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07</a:t>
            </a:r>
            <a:endParaRPr lang="en-US" sz="1600" dirty="0"/>
          </a:p>
        </p:txBody>
      </p:sp>
      <p:sp>
        <p:nvSpPr>
          <p:cNvPr id="5" name="Text 2"/>
          <p:cNvSpPr/>
          <p:nvPr/>
        </p:nvSpPr>
        <p:spPr>
          <a:xfrm>
            <a:off x="762000" y="3225800"/>
            <a:ext cx="2540000" cy="3810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>
              <a:lnSpc>
                <a:spcPct val="100000"/>
              </a:lnSpc>
            </a:pPr>
            <a:r>
              <a:rPr lang="en-US" sz="1600" kern="0" spc="300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  <a:sym typeface="+mn-ea"/>
              </a:rPr>
              <a:t>WonderGYM Fitness</a:t>
            </a:r>
            <a:endParaRPr lang="en-US" sz="1600" kern="0" spc="300" dirty="0">
              <a:solidFill>
                <a:srgbClr val="F5A623"/>
              </a:solidFill>
              <a:latin typeface="Liter" panose="02000503030000020004" pitchFamily="34" charset="0"/>
              <a:ea typeface="Liter" panose="02000503030000020004" pitchFamily="34" charset="-122"/>
              <a:cs typeface="Liter" panose="02000503030000020004" pitchFamily="34" charset="-120"/>
              <a:sym typeface="+mn-ea"/>
            </a:endParaRPr>
          </a:p>
          <a:p>
            <a:pPr algn="l">
              <a:lnSpc>
                <a:spcPct val="100000"/>
              </a:lnSpc>
            </a:pPr>
            <a:r>
              <a:rPr lang="en-US" sz="1600" kern="0" spc="300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CHAPTER 07</a:t>
            </a:r>
            <a:endParaRPr lang="en-US" sz="1600" dirty="0"/>
          </a:p>
        </p:txBody>
      </p:sp>
      <p:sp>
        <p:nvSpPr>
          <p:cNvPr id="6" name="Shape 3"/>
          <p:cNvSpPr/>
          <p:nvPr/>
        </p:nvSpPr>
        <p:spPr>
          <a:xfrm>
            <a:off x="762000" y="3810000"/>
            <a:ext cx="1016000" cy="50800"/>
          </a:xfrm>
          <a:prstGeom prst="rect">
            <a:avLst/>
          </a:prstGeom>
          <a:solidFill>
            <a:srgbClr val="F5A623"/>
          </a:solidFill>
        </p:spPr>
      </p:sp>
      <p:sp>
        <p:nvSpPr>
          <p:cNvPr id="7" name="Text 4"/>
          <p:cNvSpPr/>
          <p:nvPr/>
        </p:nvSpPr>
        <p:spPr>
          <a:xfrm>
            <a:off x="762000" y="4064000"/>
            <a:ext cx="8890000" cy="7620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3600" dirty="0">
                <a:solidFill>
                  <a:srgbClr val="FFFFFF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加盟政策</a:t>
            </a:r>
            <a:endParaRPr lang="en-US" sz="3600" dirty="0"/>
          </a:p>
        </p:txBody>
      </p:sp>
      <p:sp>
        <p:nvSpPr>
          <p:cNvPr id="8" name="Text 5"/>
          <p:cNvSpPr/>
          <p:nvPr/>
        </p:nvSpPr>
        <p:spPr>
          <a:xfrm>
            <a:off x="762000" y="4953000"/>
            <a:ext cx="10160000" cy="5080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000" dirty="0">
                <a:solidFill>
                  <a:srgbClr val="FFFFFF">
                    <a:alpha val="66667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灵活合作，一站式全程赋能</a:t>
            </a:r>
            <a:endParaRPr lang="en-US" sz="1600" dirty="0"/>
          </a:p>
        </p:txBody>
      </p:sp>
      <p:pic>
        <p:nvPicPr>
          <p:cNvPr id="10" name="图片 9" descr="logo-透明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20" y="7725410"/>
            <a:ext cx="1355090" cy="1390650"/>
          </a:xfrm>
          <a:prstGeom prst="rect">
            <a:avLst/>
          </a:prstGeom>
          <a:effectLst>
            <a:glow rad="63500">
              <a:schemeClr val="accent2">
                <a:alpha val="52000"/>
              </a:schemeClr>
            </a:glow>
          </a:effectLst>
        </p:spPr>
      </p:pic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2000" y="1016000"/>
            <a:ext cx="5080000" cy="7620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4200" b="1" kern="0" spc="400" dirty="0">
                <a:solidFill>
                  <a:srgbClr val="1A1A1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CONTENTS</a:t>
            </a:r>
            <a:endParaRPr lang="en-US" sz="1600" dirty="0"/>
          </a:p>
        </p:txBody>
      </p:sp>
      <p:sp>
        <p:nvSpPr>
          <p:cNvPr id="3" name="Shape 1"/>
          <p:cNvSpPr/>
          <p:nvPr/>
        </p:nvSpPr>
        <p:spPr>
          <a:xfrm>
            <a:off x="762000" y="1905000"/>
            <a:ext cx="762000" cy="50800"/>
          </a:xfrm>
          <a:prstGeom prst="rect">
            <a:avLst/>
          </a:prstGeom>
          <a:solidFill>
            <a:srgbClr val="F5A623"/>
          </a:solidFill>
        </p:spPr>
      </p:sp>
      <p:sp>
        <p:nvSpPr>
          <p:cNvPr id="4" name="Text 2"/>
          <p:cNvSpPr/>
          <p:nvPr/>
        </p:nvSpPr>
        <p:spPr>
          <a:xfrm>
            <a:off x="762000" y="2286000"/>
            <a:ext cx="6858000" cy="762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2800" b="1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01</a:t>
            </a:r>
            <a:r>
              <a:rPr lang="en-US" sz="1800" dirty="0">
                <a:solidFill>
                  <a:srgbClr val="1A1A1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 </a:t>
            </a:r>
            <a:r>
              <a:rPr lang="en-US" sz="2000" b="1" dirty="0">
                <a:solidFill>
                  <a:srgbClr val="1A1A1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行业危机与机遇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762000" y="3175000"/>
            <a:ext cx="6858000" cy="762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2800" b="1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02</a:t>
            </a:r>
            <a:r>
              <a:rPr lang="en-US" sz="1800" dirty="0">
                <a:solidFill>
                  <a:srgbClr val="1A1A1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 </a:t>
            </a:r>
            <a:r>
              <a:rPr lang="en-US" sz="2000" b="1" dirty="0">
                <a:solidFill>
                  <a:srgbClr val="1A1A1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I人经济新蓝海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762000" y="4064000"/>
            <a:ext cx="6858000" cy="762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2800" b="1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03</a:t>
            </a:r>
            <a:r>
              <a:rPr lang="en-US" sz="1800" dirty="0">
                <a:solidFill>
                  <a:srgbClr val="1A1A1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 </a:t>
            </a:r>
            <a:r>
              <a:rPr lang="en-US" sz="2000" b="1" dirty="0">
                <a:solidFill>
                  <a:srgbClr val="1A1A1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品牌定位与差异化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762000" y="4953000"/>
            <a:ext cx="6858000" cy="762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2800" b="1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04</a:t>
            </a:r>
            <a:r>
              <a:rPr lang="en-US" sz="1800" dirty="0">
                <a:solidFill>
                  <a:srgbClr val="1A1A1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 </a:t>
            </a:r>
            <a:r>
              <a:rPr lang="en-US" sz="2000" b="1" dirty="0">
                <a:solidFill>
                  <a:srgbClr val="1A1A1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核心优势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8382000" y="2286000"/>
            <a:ext cx="6858000" cy="762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2800" b="1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05</a:t>
            </a:r>
            <a:r>
              <a:rPr lang="en-US" sz="1800" dirty="0">
                <a:solidFill>
                  <a:srgbClr val="1A1A1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 </a:t>
            </a:r>
            <a:r>
              <a:rPr lang="en-US" sz="2000" b="1" dirty="0">
                <a:solidFill>
                  <a:srgbClr val="1A1A1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智能系统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8382000" y="3175000"/>
            <a:ext cx="6858000" cy="762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2800" b="1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06</a:t>
            </a:r>
            <a:r>
              <a:rPr lang="en-US" sz="1800" dirty="0">
                <a:solidFill>
                  <a:srgbClr val="1A1A1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 </a:t>
            </a:r>
            <a:r>
              <a:rPr lang="en-US" sz="2000" b="1" dirty="0">
                <a:solidFill>
                  <a:srgbClr val="1A1A1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盈利模型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8382000" y="4064000"/>
            <a:ext cx="6858000" cy="762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2800" b="1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07</a:t>
            </a:r>
            <a:r>
              <a:rPr lang="en-US" sz="1800" dirty="0">
                <a:solidFill>
                  <a:srgbClr val="1A1A1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 </a:t>
            </a:r>
            <a:r>
              <a:rPr lang="en-US" sz="2000" b="1" dirty="0">
                <a:solidFill>
                  <a:srgbClr val="1A1A1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加盟政策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8382000" y="4953000"/>
            <a:ext cx="6858000" cy="762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2800" b="1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08</a:t>
            </a:r>
            <a:r>
              <a:rPr lang="en-US" sz="1800" dirty="0">
                <a:solidFill>
                  <a:srgbClr val="1A1A1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 </a:t>
            </a:r>
            <a:r>
              <a:rPr lang="en-US" sz="2000" b="1" dirty="0">
                <a:solidFill>
                  <a:srgbClr val="1A1A1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成功案例与流程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762000" y="8636000"/>
            <a:ext cx="14732000" cy="12700"/>
          </a:xfrm>
          <a:prstGeom prst="rect">
            <a:avLst/>
          </a:prstGeom>
          <a:solidFill>
            <a:srgbClr val="E8E4DE"/>
          </a:solidFill>
        </p:spPr>
      </p:sp>
      <p:sp>
        <p:nvSpPr>
          <p:cNvPr id="13" name="Text 11"/>
          <p:cNvSpPr/>
          <p:nvPr/>
        </p:nvSpPr>
        <p:spPr>
          <a:xfrm>
            <a:off x="762000" y="8763000"/>
            <a:ext cx="2540000" cy="3175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1100" dirty="0">
                <a:solidFill>
                  <a:srgbClr val="6B6B6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WonderGYM Fitness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2000" y="508000"/>
            <a:ext cx="13970000" cy="6350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3000" dirty="0">
                <a:solidFill>
                  <a:srgbClr val="1A1A1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零经验也能开店——</a:t>
            </a:r>
            <a:r>
              <a:rPr lang="en-US" sz="3000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十一大总部赋能</a:t>
            </a:r>
            <a:r>
              <a:rPr lang="en-US" sz="3000" dirty="0">
                <a:solidFill>
                  <a:srgbClr val="1A1A1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+五种合作模式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762000" y="1206500"/>
            <a:ext cx="635000" cy="50800"/>
          </a:xfrm>
          <a:prstGeom prst="rect">
            <a:avLst/>
          </a:prstGeom>
          <a:solidFill>
            <a:srgbClr val="F5A623"/>
          </a:solidFill>
        </p:spPr>
      </p:sp>
      <p:sp>
        <p:nvSpPr>
          <p:cNvPr id="4" name="Text 2"/>
          <p:cNvSpPr/>
          <p:nvPr/>
        </p:nvSpPr>
        <p:spPr>
          <a:xfrm>
            <a:off x="762000" y="1460500"/>
            <a:ext cx="3810000" cy="3556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1800" b="1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三种合作模式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762000" y="1905000"/>
            <a:ext cx="4572000" cy="1524000"/>
          </a:xfrm>
          <a:prstGeom prst="rect">
            <a:avLst/>
          </a:prstGeom>
          <a:solidFill>
            <a:srgbClr val="1A1A1A"/>
          </a:solidFill>
        </p:spPr>
      </p:sp>
      <p:sp>
        <p:nvSpPr>
          <p:cNvPr id="6" name="Text 4"/>
          <p:cNvSpPr/>
          <p:nvPr/>
        </p:nvSpPr>
        <p:spPr>
          <a:xfrm>
            <a:off x="1016000" y="1968500"/>
            <a:ext cx="4064000" cy="1397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>
              <a:lnSpc>
                <a:spcPct val="150000"/>
              </a:lnSpc>
            </a:pPr>
            <a:r>
              <a:rPr lang="en-US" sz="1700" b="1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加盟模式</a:t>
            </a:r>
            <a:endParaRPr lang="en-US" sz="1600" dirty="0"/>
          </a:p>
          <a:p>
            <a:pPr>
              <a:lnSpc>
                <a:spcPct val="150000"/>
              </a:lnSpc>
            </a:pPr>
            <a:r>
              <a:rPr lang="en-US" sz="1400" dirty="0">
                <a:solidFill>
                  <a:srgbClr val="FFFFFF">
                    <a:alpha val="86667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自主运营，总部全程扶持</a:t>
            </a:r>
            <a:endParaRPr lang="en-US" sz="1600" dirty="0"/>
          </a:p>
          <a:p>
            <a:pPr>
              <a:lnSpc>
                <a:spcPct val="150000"/>
              </a:lnSpc>
            </a:pPr>
            <a:r>
              <a:rPr lang="en-US" sz="1400" dirty="0">
                <a:solidFill>
                  <a:srgbClr val="FFFFFF">
                    <a:alpha val="86667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盈利自主掌控</a:t>
            </a:r>
            <a:endParaRPr lang="en-US" sz="1600" dirty="0"/>
          </a:p>
          <a:p>
            <a:pPr>
              <a:lnSpc>
                <a:spcPct val="150000"/>
              </a:lnSpc>
            </a:pPr>
            <a:r>
              <a:rPr lang="en-US" sz="1200" dirty="0">
                <a:solidFill>
                  <a:srgbClr val="FFFFFF">
                    <a:alpha val="60000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适合想自主管理的投资者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762000" y="3619500"/>
            <a:ext cx="4572000" cy="1524000"/>
          </a:xfrm>
          <a:prstGeom prst="rect">
            <a:avLst/>
          </a:prstGeom>
          <a:solidFill>
            <a:srgbClr val="1A1A1A"/>
          </a:solidFill>
        </p:spPr>
      </p:sp>
      <p:sp>
        <p:nvSpPr>
          <p:cNvPr id="8" name="Text 6"/>
          <p:cNvSpPr/>
          <p:nvPr/>
        </p:nvSpPr>
        <p:spPr>
          <a:xfrm>
            <a:off x="1016000" y="3683000"/>
            <a:ext cx="4064000" cy="1397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>
              <a:lnSpc>
                <a:spcPct val="150000"/>
              </a:lnSpc>
            </a:pPr>
            <a:r>
              <a:rPr lang="en-US" sz="1700" b="1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代管模式</a:t>
            </a:r>
            <a:endParaRPr lang="en-US" sz="1600" dirty="0"/>
          </a:p>
          <a:p>
            <a:pPr>
              <a:lnSpc>
                <a:spcPct val="150000"/>
              </a:lnSpc>
            </a:pPr>
            <a:r>
              <a:rPr lang="en-US" sz="1400" dirty="0">
                <a:solidFill>
                  <a:srgbClr val="FFFFFF">
                    <a:alpha val="86667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总部全程运营，无需费心管理</a:t>
            </a:r>
            <a:endParaRPr lang="en-US" sz="1600" dirty="0"/>
          </a:p>
          <a:p>
            <a:pPr>
              <a:lnSpc>
                <a:spcPct val="150000"/>
              </a:lnSpc>
            </a:pPr>
            <a:r>
              <a:rPr lang="en-US" sz="1400" dirty="0">
                <a:solidFill>
                  <a:srgbClr val="FFFFFF">
                    <a:alpha val="86667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轻松坐享收益</a:t>
            </a:r>
            <a:endParaRPr lang="en-US" sz="1600" dirty="0"/>
          </a:p>
          <a:p>
            <a:pPr>
              <a:lnSpc>
                <a:spcPct val="150000"/>
              </a:lnSpc>
            </a:pPr>
            <a:r>
              <a:rPr lang="en-US" sz="1200" dirty="0">
                <a:solidFill>
                  <a:srgbClr val="FFFFFF">
                    <a:alpha val="60000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适合没时间、没经验的投资者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762000" y="5334000"/>
            <a:ext cx="4572000" cy="1524000"/>
          </a:xfrm>
          <a:prstGeom prst="rect">
            <a:avLst/>
          </a:prstGeom>
          <a:solidFill>
            <a:srgbClr val="1A1A1A"/>
          </a:solidFill>
        </p:spPr>
      </p:sp>
      <p:sp>
        <p:nvSpPr>
          <p:cNvPr id="10" name="Text 8"/>
          <p:cNvSpPr/>
          <p:nvPr/>
        </p:nvSpPr>
        <p:spPr>
          <a:xfrm>
            <a:off x="1016000" y="5397500"/>
            <a:ext cx="4064000" cy="1397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>
              <a:lnSpc>
                <a:spcPct val="150000"/>
              </a:lnSpc>
            </a:pPr>
            <a:r>
              <a:rPr lang="en-US" sz="1700" b="1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项目共投</a:t>
            </a:r>
            <a:endParaRPr lang="en-US" sz="1600" dirty="0"/>
          </a:p>
          <a:p>
            <a:pPr>
              <a:lnSpc>
                <a:spcPct val="150000"/>
              </a:lnSpc>
            </a:pPr>
            <a:r>
              <a:rPr lang="en-US" sz="1400" dirty="0">
                <a:solidFill>
                  <a:srgbClr val="FFFFFF">
                    <a:alpha val="86667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总部与加盟商共投共担</a:t>
            </a:r>
            <a:endParaRPr lang="en-US" sz="1600" dirty="0"/>
          </a:p>
          <a:p>
            <a:pPr>
              <a:lnSpc>
                <a:spcPct val="150000"/>
              </a:lnSpc>
            </a:pPr>
            <a:r>
              <a:rPr lang="en-US" sz="1400" dirty="0">
                <a:solidFill>
                  <a:srgbClr val="FFFFFF">
                    <a:alpha val="86667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共担风险、共享收益</a:t>
            </a:r>
            <a:endParaRPr lang="en-US" sz="1600" dirty="0"/>
          </a:p>
          <a:p>
            <a:pPr>
              <a:lnSpc>
                <a:spcPct val="150000"/>
              </a:lnSpc>
            </a:pPr>
            <a:r>
              <a:rPr lang="en-US" sz="1200" dirty="0">
                <a:solidFill>
                  <a:srgbClr val="FFFFFF">
                    <a:alpha val="60000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适合想降低风险的投资者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5842000" y="1460500"/>
            <a:ext cx="5080000" cy="3556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1800" b="1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十大总部赋能</a:t>
            </a:r>
            <a:endParaRPr lang="en-US" sz="1600" dirty="0"/>
          </a:p>
        </p:txBody>
      </p:sp>
      <p:graphicFrame>
        <p:nvGraphicFramePr>
          <p:cNvPr id="21" name="Table 0"/>
          <p:cNvGraphicFramePr>
            <a:graphicFrameLocks noGrp="1"/>
          </p:cNvGraphicFramePr>
          <p:nvPr/>
        </p:nvGraphicFramePr>
        <p:xfrm>
          <a:off x="5842000" y="1905000"/>
          <a:ext cx="9652000" cy="4953000"/>
        </p:xfrm>
        <a:graphic>
          <a:graphicData uri="http://schemas.openxmlformats.org/drawingml/2006/table">
            <a:tbl>
              <a:tblPr/>
              <a:tblGrid>
                <a:gridCol w="1158240"/>
                <a:gridCol w="2123440"/>
                <a:gridCol w="6370320"/>
              </a:tblGrid>
              <a:tr h="436275">
                <a:tc>
                  <a:txBody>
                    <a:bodyPr/>
                    <a:lstStyle/>
                    <a:p>
                      <a:pPr algn="l"/>
                      <a:r>
                        <a:rPr lang="en-US" sz="1400" b="1" u="none" dirty="0">
                          <a:solidFill>
                            <a:srgbClr val="FFFFFF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#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2540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1A1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1" u="none" dirty="0">
                          <a:solidFill>
                            <a:srgbClr val="FFFFFF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赋能项目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2540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1A1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1" u="none" dirty="0">
                          <a:solidFill>
                            <a:srgbClr val="FFFFFF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核心内容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2540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A1A1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1A1A"/>
                    </a:solidFill>
                  </a:tcPr>
                </a:tc>
              </a:tr>
              <a:tr h="410611"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1A1A1A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01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1A1A1A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选址赋能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1A1A1A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实地考察，推荐最优选址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10611"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1A1A1A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02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1A1A1A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设计赋能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1A1A1A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免费提供白+橙装修方案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5"/>
                    </a:solidFill>
                  </a:tcPr>
                </a:tc>
              </a:tr>
              <a:tr h="410611"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1A1A1A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03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1A1A1A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设备赋能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1A1A1A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品牌器械直供，定制配置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10611"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1A1A1A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04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1A1A1A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系统赋能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1A1A1A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免费AI系统，终身维护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5"/>
                    </a:solidFill>
                  </a:tcPr>
                </a:tc>
              </a:tr>
              <a:tr h="410611"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1A1A1A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05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1A1A1A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施工赋能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1A1A1A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专业团队，标准化施工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10611"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1A1A1A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06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1A1A1A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培训赋能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1A1A1A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运营+系统+产品培训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5"/>
                    </a:solidFill>
                  </a:tcPr>
                </a:tc>
              </a:tr>
              <a:tr h="410611"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1A1A1A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07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1A1A1A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推广赋能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1A1A1A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美团、小红书精准引流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10611"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1A1A1A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08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1A1A1A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运营赋能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1A1A1A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代运营+数据分析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5"/>
                    </a:solidFill>
                  </a:tcPr>
                </a:tc>
              </a:tr>
              <a:tr h="410611"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1A1A1A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09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1A1A1A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供应链赋能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1A1A1A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厂家一手货源直供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10611"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1A1A1A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10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1A1A1A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区域保护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1A1A1A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指定区域独家经营权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5"/>
                    </a:solidFill>
                  </a:tcPr>
                </a:tc>
              </a:tr>
              <a:tr h="410611"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F5A623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11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F5A623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设备售后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u="none" dirty="0">
                          <a:solidFill>
                            <a:srgbClr val="F5A623"/>
                          </a:solidFill>
                          <a:latin typeface="Liter" panose="02000503030000020004" pitchFamily="34" charset="0"/>
                          <a:ea typeface="Liter" panose="02000503030000020004" pitchFamily="34" charset="-122"/>
                          <a:cs typeface="Liter" panose="02000503030000020004" pitchFamily="34" charset="-120"/>
                        </a:rPr>
                        <a:t>3年内设备更新出厂成本价更换，老设备折旧回收，售后无忧</a:t>
                      </a:r>
                      <a:endParaRPr lang="en-US" sz="1400" dirty="0">
                        <a:latin typeface="Liter" panose="02000503030000020004" pitchFamily="34" charset="0"/>
                        <a:ea typeface="Liter" panose="02000503030000020004" pitchFamily="34" charset="0"/>
                        <a:cs typeface="Liter" panose="02000503030000020004" pitchFamily="34" charset="0"/>
                      </a:endParaRPr>
                    </a:p>
                  </a:txBody>
                  <a:tcPr marT="0" marB="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3" name="Shape 10"/>
          <p:cNvSpPr/>
          <p:nvPr/>
        </p:nvSpPr>
        <p:spPr>
          <a:xfrm>
            <a:off x="762000" y="7048500"/>
            <a:ext cx="14732000" cy="1270000"/>
          </a:xfrm>
          <a:prstGeom prst="rect">
            <a:avLst/>
          </a:prstGeom>
          <a:solidFill>
            <a:srgbClr val="F5A623"/>
          </a:solidFill>
        </p:spPr>
      </p:sp>
      <p:sp>
        <p:nvSpPr>
          <p:cNvPr id="14" name="Text 11"/>
          <p:cNvSpPr/>
          <p:nvPr/>
        </p:nvSpPr>
        <p:spPr>
          <a:xfrm>
            <a:off x="1016000" y="7112000"/>
            <a:ext cx="3810000" cy="3556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1800" b="1" dirty="0">
                <a:solidFill>
                  <a:srgbClr val="1A1A1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特殊扶持政策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1016000" y="7518400"/>
            <a:ext cx="14224000" cy="6985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>
              <a:lnSpc>
                <a:spcPct val="160000"/>
              </a:lnSpc>
            </a:pPr>
            <a:r>
              <a:rPr lang="en-US" sz="1400" b="1" dirty="0">
                <a:solidFill>
                  <a:srgbClr val="1A1A1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设备融资租赁</a:t>
            </a:r>
            <a:r>
              <a:rPr lang="en-US" sz="1400" dirty="0">
                <a:solidFill>
                  <a:srgbClr val="1A1A1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：标准店加盟商可申请设备融资租赁服务，降低前期设备投入压力，轻装上阵。</a:t>
            </a:r>
            <a:endParaRPr lang="en-US" sz="1600" dirty="0"/>
          </a:p>
          <a:p>
            <a:pPr>
              <a:lnSpc>
                <a:spcPct val="160000"/>
              </a:lnSpc>
            </a:pPr>
            <a:r>
              <a:rPr lang="en-US" sz="1400" b="1" dirty="0">
                <a:solidFill>
                  <a:srgbClr val="1A1A1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一线城市50%资金共投</a:t>
            </a:r>
            <a:r>
              <a:rPr lang="en-US" sz="1400" dirty="0">
                <a:solidFill>
                  <a:srgbClr val="1A1A1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：北京、上海、广州、深圳等一线城市开店，经总部审核资质通过，可享受总部50%资金共投政策。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762000" y="8445500"/>
            <a:ext cx="8890000" cy="279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300" dirty="0">
                <a:solidFill>
                  <a:srgbClr val="6B6B6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加盟条件：认同品牌理念 · 具备一定资金实力 · 无需健身行业经验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14732000" y="8509000"/>
            <a:ext cx="762000" cy="3175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r">
              <a:lnSpc>
                <a:spcPct val="100000"/>
              </a:lnSpc>
            </a:pPr>
            <a:r>
              <a:rPr lang="en-US" sz="1200" dirty="0">
                <a:solidFill>
                  <a:srgbClr val="6B6B6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20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2000" y="508000"/>
            <a:ext cx="13970000" cy="6350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3000" dirty="0">
                <a:solidFill>
                  <a:srgbClr val="1A1A1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300㎡标准店真实案例：开业5个月，</a:t>
            </a:r>
            <a:r>
              <a:rPr lang="en-US" sz="3000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700+会员</a:t>
            </a:r>
            <a:r>
              <a:rPr lang="en-US" sz="3000" dirty="0">
                <a:solidFill>
                  <a:srgbClr val="1A1A1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，复购率80%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762000" y="1206500"/>
            <a:ext cx="635000" cy="50800"/>
          </a:xfrm>
          <a:prstGeom prst="rect">
            <a:avLst/>
          </a:prstGeom>
          <a:solidFill>
            <a:srgbClr val="F5A623"/>
          </a:solidFill>
        </p:spPr>
      </p:sp>
      <p:sp>
        <p:nvSpPr>
          <p:cNvPr id="4" name="Shape 2"/>
          <p:cNvSpPr/>
          <p:nvPr/>
        </p:nvSpPr>
        <p:spPr>
          <a:xfrm>
            <a:off x="762000" y="1460500"/>
            <a:ext cx="14732000" cy="762000"/>
          </a:xfrm>
          <a:prstGeom prst="rect">
            <a:avLst/>
          </a:prstGeom>
          <a:solidFill>
            <a:srgbClr val="1A1A1A"/>
          </a:solidFill>
        </p:spPr>
      </p:sp>
      <p:sp>
        <p:nvSpPr>
          <p:cNvPr id="5" name="Text 3"/>
          <p:cNvSpPr/>
          <p:nvPr/>
        </p:nvSpPr>
        <p:spPr>
          <a:xfrm>
            <a:off x="1143000" y="1587500"/>
            <a:ext cx="13970000" cy="5080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1800" dirty="0">
                <a:solidFill>
                  <a:srgbClr val="FFFFFF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300㎡标准店 · 城中村周边社区 · 24小时AI无人值守 · 开业5个月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762000" y="2476500"/>
            <a:ext cx="3429000" cy="1397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4DE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016000" y="2603500"/>
            <a:ext cx="2921000" cy="1143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>
              <a:lnSpc>
                <a:spcPct val="130000"/>
              </a:lnSpc>
            </a:pPr>
            <a:r>
              <a:rPr lang="en-US" sz="3600" b="1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8-10</a:t>
            </a:r>
            <a:endParaRPr lang="en-US" sz="1600" dirty="0"/>
          </a:p>
          <a:p>
            <a:pPr>
              <a:lnSpc>
                <a:spcPct val="130000"/>
              </a:lnSpc>
            </a:pPr>
            <a:r>
              <a:rPr lang="en-US" sz="1400" dirty="0">
                <a:solidFill>
                  <a:srgbClr val="6B6B6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日均新客（人）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4445000" y="2476500"/>
            <a:ext cx="3429000" cy="1397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4D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699000" y="2603500"/>
            <a:ext cx="2921000" cy="1143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>
              <a:lnSpc>
                <a:spcPct val="130000"/>
              </a:lnSpc>
            </a:pPr>
            <a:r>
              <a:rPr lang="en-US" sz="3600" b="1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700+</a:t>
            </a:r>
            <a:endParaRPr lang="en-US" sz="1600" dirty="0"/>
          </a:p>
          <a:p>
            <a:pPr>
              <a:lnSpc>
                <a:spcPct val="130000"/>
              </a:lnSpc>
            </a:pPr>
            <a:r>
              <a:rPr lang="en-US" sz="1400" dirty="0">
                <a:solidFill>
                  <a:srgbClr val="6B6B6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现有会员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8128000" y="2476500"/>
            <a:ext cx="3429000" cy="1397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4DE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382000" y="2603500"/>
            <a:ext cx="2921000" cy="1143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>
              <a:lnSpc>
                <a:spcPct val="130000"/>
              </a:lnSpc>
            </a:pPr>
            <a:r>
              <a:rPr lang="en-US" sz="3600" b="1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80%</a:t>
            </a:r>
            <a:endParaRPr lang="en-US" sz="1600" dirty="0"/>
          </a:p>
          <a:p>
            <a:pPr>
              <a:lnSpc>
                <a:spcPct val="130000"/>
              </a:lnSpc>
            </a:pPr>
            <a:r>
              <a:rPr lang="en-US" sz="1400" dirty="0">
                <a:solidFill>
                  <a:srgbClr val="6B6B6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会员复购率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11811000" y="2476500"/>
            <a:ext cx="3683000" cy="1397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4D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2065000" y="2603500"/>
            <a:ext cx="3175000" cy="1143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>
              <a:lnSpc>
                <a:spcPct val="130000"/>
              </a:lnSpc>
            </a:pPr>
            <a:r>
              <a:rPr lang="en-US" sz="3600" b="1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12月</a:t>
            </a:r>
            <a:endParaRPr lang="en-US" sz="1600" dirty="0"/>
          </a:p>
          <a:p>
            <a:pPr>
              <a:lnSpc>
                <a:spcPct val="130000"/>
              </a:lnSpc>
            </a:pPr>
            <a:r>
              <a:rPr lang="en-US" sz="1400" dirty="0">
                <a:solidFill>
                  <a:srgbClr val="6B6B6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预计回本（月）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762000" y="4127500"/>
            <a:ext cx="3810000" cy="3556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1800" b="1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成功要素拆解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762000" y="4572000"/>
            <a:ext cx="3429000" cy="36195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4DE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1060450" y="4762500"/>
            <a:ext cx="266700" cy="355600"/>
          </a:xfrm>
          <a:custGeom>
            <a:avLst/>
            <a:gdLst/>
            <a:ahLst/>
            <a:cxnLst/>
            <a:rect l="l" t="t" r="r" b="b"/>
            <a:pathLst>
              <a:path w="266700" h="355600">
                <a:moveTo>
                  <a:pt x="0" y="130989"/>
                </a:moveTo>
                <a:cubicBezTo>
                  <a:pt x="0" y="58618"/>
                  <a:pt x="59730" y="0"/>
                  <a:pt x="133350" y="0"/>
                </a:cubicBezTo>
                <a:cubicBezTo>
                  <a:pt x="206970" y="0"/>
                  <a:pt x="266700" y="58618"/>
                  <a:pt x="266700" y="130989"/>
                </a:cubicBezTo>
                <a:cubicBezTo>
                  <a:pt x="266700" y="213846"/>
                  <a:pt x="183217" y="313164"/>
                  <a:pt x="148352" y="351016"/>
                </a:cubicBezTo>
                <a:cubicBezTo>
                  <a:pt x="140156" y="359906"/>
                  <a:pt x="126474" y="359906"/>
                  <a:pt x="118279" y="351016"/>
                </a:cubicBezTo>
                <a:cubicBezTo>
                  <a:pt x="83413" y="313164"/>
                  <a:pt x="-69" y="213846"/>
                  <a:pt x="-69" y="130989"/>
                </a:cubicBezTo>
                <a:close/>
                <a:moveTo>
                  <a:pt x="133350" y="177800"/>
                </a:moveTo>
                <a:cubicBezTo>
                  <a:pt x="157883" y="177800"/>
                  <a:pt x="177800" y="157883"/>
                  <a:pt x="177800" y="133350"/>
                </a:cubicBezTo>
                <a:cubicBezTo>
                  <a:pt x="177800" y="108817"/>
                  <a:pt x="157883" y="88900"/>
                  <a:pt x="133350" y="88900"/>
                </a:cubicBezTo>
                <a:cubicBezTo>
                  <a:pt x="108817" y="88900"/>
                  <a:pt x="88900" y="108817"/>
                  <a:pt x="88900" y="133350"/>
                </a:cubicBezTo>
                <a:cubicBezTo>
                  <a:pt x="88900" y="157883"/>
                  <a:pt x="108817" y="177800"/>
                  <a:pt x="133350" y="177800"/>
                </a:cubicBezTo>
                <a:close/>
              </a:path>
            </a:pathLst>
          </a:custGeom>
          <a:solidFill>
            <a:srgbClr val="F5A623"/>
          </a:solidFill>
        </p:spPr>
      </p:sp>
      <p:sp>
        <p:nvSpPr>
          <p:cNvPr id="17" name="Text 15"/>
          <p:cNvSpPr/>
          <p:nvPr/>
        </p:nvSpPr>
        <p:spPr>
          <a:xfrm>
            <a:off x="1016000" y="5207000"/>
            <a:ext cx="2921000" cy="2794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>
              <a:lnSpc>
                <a:spcPct val="170000"/>
              </a:lnSpc>
            </a:pPr>
            <a:r>
              <a:rPr lang="en-US" sz="1400" b="1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选址策略</a:t>
            </a:r>
            <a:endParaRPr lang="en-US" sz="1600" dirty="0"/>
          </a:p>
          <a:p>
            <a:pPr>
              <a:lnSpc>
                <a:spcPct val="170000"/>
              </a:lnSpc>
            </a:pPr>
            <a:r>
              <a:rPr lang="en-US" sz="1400" dirty="0">
                <a:solidFill>
                  <a:srgbClr val="1A1A1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城中村周边社区二楼，周边大学、工厂密集，目标客群高度集中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4445000" y="4572000"/>
            <a:ext cx="3429000" cy="36195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4DE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4699000" y="4762500"/>
            <a:ext cx="355600" cy="355600"/>
          </a:xfrm>
          <a:custGeom>
            <a:avLst/>
            <a:gdLst/>
            <a:ahLst/>
            <a:cxnLst/>
            <a:rect l="l" t="t" r="r" b="b"/>
            <a:pathLst>
              <a:path w="355600" h="355600">
                <a:moveTo>
                  <a:pt x="0" y="44450"/>
                </a:moveTo>
                <a:cubicBezTo>
                  <a:pt x="0" y="19933"/>
                  <a:pt x="19933" y="0"/>
                  <a:pt x="44450" y="0"/>
                </a:cubicBezTo>
                <a:lnTo>
                  <a:pt x="244475" y="0"/>
                </a:lnTo>
                <a:cubicBezTo>
                  <a:pt x="268992" y="0"/>
                  <a:pt x="288925" y="19933"/>
                  <a:pt x="288925" y="44450"/>
                </a:cubicBezTo>
                <a:lnTo>
                  <a:pt x="300038" y="44450"/>
                </a:lnTo>
                <a:cubicBezTo>
                  <a:pt x="330736" y="44450"/>
                  <a:pt x="355600" y="69314"/>
                  <a:pt x="355600" y="100013"/>
                </a:cubicBezTo>
                <a:lnTo>
                  <a:pt x="355600" y="166688"/>
                </a:lnTo>
                <a:cubicBezTo>
                  <a:pt x="355600" y="197386"/>
                  <a:pt x="330736" y="222250"/>
                  <a:pt x="300038" y="222250"/>
                </a:cubicBezTo>
                <a:lnTo>
                  <a:pt x="188913" y="222250"/>
                </a:lnTo>
                <a:cubicBezTo>
                  <a:pt x="182801" y="222250"/>
                  <a:pt x="177800" y="227251"/>
                  <a:pt x="177800" y="233363"/>
                </a:cubicBezTo>
                <a:lnTo>
                  <a:pt x="177800" y="246350"/>
                </a:lnTo>
                <a:cubicBezTo>
                  <a:pt x="190718" y="250934"/>
                  <a:pt x="200025" y="263297"/>
                  <a:pt x="200025" y="277813"/>
                </a:cubicBezTo>
                <a:lnTo>
                  <a:pt x="200025" y="344488"/>
                </a:lnTo>
                <a:cubicBezTo>
                  <a:pt x="200025" y="362893"/>
                  <a:pt x="185093" y="377825"/>
                  <a:pt x="166688" y="377825"/>
                </a:cubicBezTo>
                <a:lnTo>
                  <a:pt x="144463" y="377825"/>
                </a:lnTo>
                <a:cubicBezTo>
                  <a:pt x="126057" y="377825"/>
                  <a:pt x="111125" y="362893"/>
                  <a:pt x="111125" y="344488"/>
                </a:cubicBezTo>
                <a:lnTo>
                  <a:pt x="111125" y="277813"/>
                </a:lnTo>
                <a:cubicBezTo>
                  <a:pt x="111125" y="263297"/>
                  <a:pt x="120432" y="250934"/>
                  <a:pt x="133350" y="246350"/>
                </a:cubicBezTo>
                <a:lnTo>
                  <a:pt x="133350" y="233363"/>
                </a:lnTo>
                <a:cubicBezTo>
                  <a:pt x="133350" y="202664"/>
                  <a:pt x="158214" y="177800"/>
                  <a:pt x="188913" y="177800"/>
                </a:cubicBezTo>
                <a:lnTo>
                  <a:pt x="300038" y="177800"/>
                </a:lnTo>
                <a:cubicBezTo>
                  <a:pt x="306149" y="177800"/>
                  <a:pt x="311150" y="172799"/>
                  <a:pt x="311150" y="166688"/>
                </a:cubicBezTo>
                <a:lnTo>
                  <a:pt x="311150" y="100013"/>
                </a:lnTo>
                <a:cubicBezTo>
                  <a:pt x="311150" y="93901"/>
                  <a:pt x="306149" y="88900"/>
                  <a:pt x="300038" y="88900"/>
                </a:cubicBezTo>
                <a:lnTo>
                  <a:pt x="288925" y="88900"/>
                </a:lnTo>
                <a:cubicBezTo>
                  <a:pt x="288925" y="113417"/>
                  <a:pt x="268992" y="133350"/>
                  <a:pt x="244475" y="133350"/>
                </a:cubicBezTo>
                <a:lnTo>
                  <a:pt x="44450" y="133350"/>
                </a:lnTo>
                <a:cubicBezTo>
                  <a:pt x="19933" y="133350"/>
                  <a:pt x="0" y="113417"/>
                  <a:pt x="0" y="88900"/>
                </a:cubicBezTo>
                <a:lnTo>
                  <a:pt x="0" y="44450"/>
                </a:lnTo>
                <a:close/>
              </a:path>
            </a:pathLst>
          </a:custGeom>
          <a:solidFill>
            <a:srgbClr val="F5A623"/>
          </a:solidFill>
        </p:spPr>
      </p:sp>
      <p:sp>
        <p:nvSpPr>
          <p:cNvPr id="20" name="Text 18"/>
          <p:cNvSpPr/>
          <p:nvPr/>
        </p:nvSpPr>
        <p:spPr>
          <a:xfrm>
            <a:off x="4699000" y="5207000"/>
            <a:ext cx="2921000" cy="2794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>
              <a:lnSpc>
                <a:spcPct val="170000"/>
              </a:lnSpc>
            </a:pPr>
            <a:r>
              <a:rPr lang="en-US" sz="1400" b="1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装修风格</a:t>
            </a:r>
            <a:endParaRPr lang="en-US" sz="1600" dirty="0"/>
          </a:p>
          <a:p>
            <a:pPr>
              <a:lnSpc>
                <a:spcPct val="170000"/>
              </a:lnSpc>
            </a:pPr>
            <a:r>
              <a:rPr lang="en-US" sz="1400" dirty="0">
                <a:solidFill>
                  <a:srgbClr val="1A1A1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白+橙简约风格，I人友好设计，免费自助饮品、健身餐区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8128000" y="4572000"/>
            <a:ext cx="3429000" cy="36195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4DE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8382000" y="4762500"/>
            <a:ext cx="355600" cy="355600"/>
          </a:xfrm>
          <a:custGeom>
            <a:avLst/>
            <a:gdLst/>
            <a:ahLst/>
            <a:cxnLst/>
            <a:rect l="l" t="t" r="r" b="b"/>
            <a:pathLst>
              <a:path w="355600" h="355600">
                <a:moveTo>
                  <a:pt x="320318" y="13127"/>
                </a:moveTo>
                <a:cubicBezTo>
                  <a:pt x="328305" y="16669"/>
                  <a:pt x="333375" y="24586"/>
                  <a:pt x="333375" y="33337"/>
                </a:cubicBezTo>
                <a:lnTo>
                  <a:pt x="333375" y="322263"/>
                </a:lnTo>
                <a:cubicBezTo>
                  <a:pt x="333375" y="331014"/>
                  <a:pt x="328305" y="338931"/>
                  <a:pt x="320318" y="342473"/>
                </a:cubicBezTo>
                <a:cubicBezTo>
                  <a:pt x="312331" y="346015"/>
                  <a:pt x="303093" y="344696"/>
                  <a:pt x="296495" y="338931"/>
                </a:cubicBezTo>
                <a:lnTo>
                  <a:pt x="264130" y="310664"/>
                </a:lnTo>
                <a:cubicBezTo>
                  <a:pt x="233849" y="284202"/>
                  <a:pt x="195580" y="268784"/>
                  <a:pt x="155506" y="266908"/>
                </a:cubicBezTo>
                <a:lnTo>
                  <a:pt x="155506" y="333375"/>
                </a:lnTo>
                <a:cubicBezTo>
                  <a:pt x="155506" y="345668"/>
                  <a:pt x="145574" y="355600"/>
                  <a:pt x="133281" y="355600"/>
                </a:cubicBezTo>
                <a:lnTo>
                  <a:pt x="111056" y="355600"/>
                </a:lnTo>
                <a:cubicBezTo>
                  <a:pt x="98762" y="355600"/>
                  <a:pt x="88831" y="345668"/>
                  <a:pt x="88831" y="333375"/>
                </a:cubicBezTo>
                <a:lnTo>
                  <a:pt x="88831" y="266700"/>
                </a:lnTo>
                <a:cubicBezTo>
                  <a:pt x="39797" y="266700"/>
                  <a:pt x="0" y="226903"/>
                  <a:pt x="0" y="177800"/>
                </a:cubicBezTo>
                <a:cubicBezTo>
                  <a:pt x="0" y="128697"/>
                  <a:pt x="39797" y="88900"/>
                  <a:pt x="88900" y="88900"/>
                </a:cubicBezTo>
                <a:lnTo>
                  <a:pt x="147588" y="88900"/>
                </a:lnTo>
                <a:cubicBezTo>
                  <a:pt x="190510" y="88761"/>
                  <a:pt x="231904" y="73134"/>
                  <a:pt x="264200" y="44936"/>
                </a:cubicBezTo>
                <a:lnTo>
                  <a:pt x="296565" y="16669"/>
                </a:lnTo>
                <a:cubicBezTo>
                  <a:pt x="303093" y="10904"/>
                  <a:pt x="312470" y="9585"/>
                  <a:pt x="320387" y="13127"/>
                </a:cubicBezTo>
                <a:close/>
                <a:moveTo>
                  <a:pt x="155575" y="222250"/>
                </a:moveTo>
                <a:lnTo>
                  <a:pt x="155575" y="222389"/>
                </a:lnTo>
                <a:cubicBezTo>
                  <a:pt x="204401" y="224264"/>
                  <a:pt x="251281" y="242183"/>
                  <a:pt x="288925" y="273368"/>
                </a:cubicBezTo>
                <a:lnTo>
                  <a:pt x="288925" y="82163"/>
                </a:lnTo>
                <a:cubicBezTo>
                  <a:pt x="251281" y="113348"/>
                  <a:pt x="204401" y="131266"/>
                  <a:pt x="155575" y="133142"/>
                </a:cubicBezTo>
                <a:lnTo>
                  <a:pt x="155575" y="222250"/>
                </a:lnTo>
                <a:close/>
              </a:path>
            </a:pathLst>
          </a:custGeom>
          <a:solidFill>
            <a:srgbClr val="F5A623"/>
          </a:solidFill>
        </p:spPr>
      </p:sp>
      <p:sp>
        <p:nvSpPr>
          <p:cNvPr id="23" name="Text 21"/>
          <p:cNvSpPr/>
          <p:nvPr/>
        </p:nvSpPr>
        <p:spPr>
          <a:xfrm>
            <a:off x="8382000" y="5207000"/>
            <a:ext cx="2921000" cy="2794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>
              <a:lnSpc>
                <a:spcPct val="170000"/>
              </a:lnSpc>
            </a:pPr>
            <a:r>
              <a:rPr lang="en-US" sz="1400" b="1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引流方式</a:t>
            </a:r>
            <a:endParaRPr lang="en-US" sz="1600" dirty="0"/>
          </a:p>
          <a:p>
            <a:pPr>
              <a:lnSpc>
                <a:spcPct val="170000"/>
              </a:lnSpc>
            </a:pPr>
            <a:r>
              <a:rPr lang="en-US" sz="1400" dirty="0">
                <a:solidFill>
                  <a:srgbClr val="1A1A1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首月68元/月低价引流，美团+小红书自然流量，无额外推广费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11811000" y="4572000"/>
            <a:ext cx="3683000" cy="36195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4DE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2020550" y="4762500"/>
            <a:ext cx="444500" cy="355600"/>
          </a:xfrm>
          <a:custGeom>
            <a:avLst/>
            <a:gdLst/>
            <a:ahLst/>
            <a:cxnLst/>
            <a:rect l="l" t="t" r="r" b="b"/>
            <a:pathLst>
              <a:path w="444500" h="355600">
                <a:moveTo>
                  <a:pt x="244475" y="0"/>
                </a:moveTo>
                <a:cubicBezTo>
                  <a:pt x="244475" y="-12293"/>
                  <a:pt x="234543" y="-22225"/>
                  <a:pt x="222250" y="-22225"/>
                </a:cubicBezTo>
                <a:cubicBezTo>
                  <a:pt x="209957" y="-22225"/>
                  <a:pt x="200025" y="-12293"/>
                  <a:pt x="200025" y="0"/>
                </a:cubicBezTo>
                <a:lnTo>
                  <a:pt x="200025" y="44450"/>
                </a:lnTo>
                <a:lnTo>
                  <a:pt x="133350" y="44450"/>
                </a:lnTo>
                <a:cubicBezTo>
                  <a:pt x="96540" y="44450"/>
                  <a:pt x="66675" y="74315"/>
                  <a:pt x="66675" y="111125"/>
                </a:cubicBezTo>
                <a:lnTo>
                  <a:pt x="66675" y="266700"/>
                </a:lnTo>
                <a:cubicBezTo>
                  <a:pt x="66675" y="303510"/>
                  <a:pt x="96540" y="333375"/>
                  <a:pt x="133350" y="333375"/>
                </a:cubicBezTo>
                <a:lnTo>
                  <a:pt x="311150" y="333375"/>
                </a:lnTo>
                <a:cubicBezTo>
                  <a:pt x="347960" y="333375"/>
                  <a:pt x="377825" y="303510"/>
                  <a:pt x="377825" y="266700"/>
                </a:cubicBezTo>
                <a:lnTo>
                  <a:pt x="377825" y="111125"/>
                </a:lnTo>
                <a:cubicBezTo>
                  <a:pt x="377825" y="74315"/>
                  <a:pt x="347960" y="44450"/>
                  <a:pt x="311150" y="44450"/>
                </a:cubicBezTo>
                <a:lnTo>
                  <a:pt x="244475" y="44450"/>
                </a:lnTo>
                <a:lnTo>
                  <a:pt x="244475" y="0"/>
                </a:lnTo>
                <a:close/>
                <a:moveTo>
                  <a:pt x="111125" y="255587"/>
                </a:moveTo>
                <a:cubicBezTo>
                  <a:pt x="111125" y="246350"/>
                  <a:pt x="118556" y="238919"/>
                  <a:pt x="127794" y="238919"/>
                </a:cubicBezTo>
                <a:lnTo>
                  <a:pt x="150019" y="238919"/>
                </a:lnTo>
                <a:cubicBezTo>
                  <a:pt x="159256" y="238919"/>
                  <a:pt x="166688" y="246350"/>
                  <a:pt x="166688" y="255587"/>
                </a:cubicBezTo>
                <a:cubicBezTo>
                  <a:pt x="166688" y="264825"/>
                  <a:pt x="159256" y="272256"/>
                  <a:pt x="150019" y="272256"/>
                </a:cubicBezTo>
                <a:lnTo>
                  <a:pt x="127794" y="272256"/>
                </a:lnTo>
                <a:cubicBezTo>
                  <a:pt x="118556" y="272256"/>
                  <a:pt x="111125" y="264825"/>
                  <a:pt x="111125" y="255587"/>
                </a:cubicBezTo>
                <a:close/>
                <a:moveTo>
                  <a:pt x="194469" y="255587"/>
                </a:moveTo>
                <a:cubicBezTo>
                  <a:pt x="194469" y="246350"/>
                  <a:pt x="201900" y="238919"/>
                  <a:pt x="211138" y="238919"/>
                </a:cubicBezTo>
                <a:lnTo>
                  <a:pt x="233363" y="238919"/>
                </a:lnTo>
                <a:cubicBezTo>
                  <a:pt x="242600" y="238919"/>
                  <a:pt x="250031" y="246350"/>
                  <a:pt x="250031" y="255587"/>
                </a:cubicBezTo>
                <a:cubicBezTo>
                  <a:pt x="250031" y="264825"/>
                  <a:pt x="242600" y="272256"/>
                  <a:pt x="233363" y="272256"/>
                </a:cubicBezTo>
                <a:lnTo>
                  <a:pt x="211138" y="272256"/>
                </a:lnTo>
                <a:cubicBezTo>
                  <a:pt x="201900" y="272256"/>
                  <a:pt x="194469" y="264825"/>
                  <a:pt x="194469" y="255587"/>
                </a:cubicBezTo>
                <a:close/>
                <a:moveTo>
                  <a:pt x="277813" y="255587"/>
                </a:moveTo>
                <a:cubicBezTo>
                  <a:pt x="277813" y="246350"/>
                  <a:pt x="285244" y="238919"/>
                  <a:pt x="294481" y="238919"/>
                </a:cubicBezTo>
                <a:lnTo>
                  <a:pt x="316706" y="238919"/>
                </a:lnTo>
                <a:cubicBezTo>
                  <a:pt x="325944" y="238919"/>
                  <a:pt x="333375" y="246350"/>
                  <a:pt x="333375" y="255587"/>
                </a:cubicBezTo>
                <a:cubicBezTo>
                  <a:pt x="333375" y="264825"/>
                  <a:pt x="325944" y="272256"/>
                  <a:pt x="316706" y="272256"/>
                </a:cubicBezTo>
                <a:lnTo>
                  <a:pt x="294481" y="272256"/>
                </a:lnTo>
                <a:cubicBezTo>
                  <a:pt x="285244" y="272256"/>
                  <a:pt x="277813" y="264825"/>
                  <a:pt x="277813" y="255587"/>
                </a:cubicBezTo>
                <a:close/>
                <a:moveTo>
                  <a:pt x="155575" y="122238"/>
                </a:moveTo>
                <a:cubicBezTo>
                  <a:pt x="173974" y="122238"/>
                  <a:pt x="188913" y="137176"/>
                  <a:pt x="188913" y="155575"/>
                </a:cubicBezTo>
                <a:cubicBezTo>
                  <a:pt x="188913" y="173974"/>
                  <a:pt x="173974" y="188913"/>
                  <a:pt x="155575" y="188913"/>
                </a:cubicBezTo>
                <a:cubicBezTo>
                  <a:pt x="137176" y="188913"/>
                  <a:pt x="122238" y="173974"/>
                  <a:pt x="122238" y="155575"/>
                </a:cubicBezTo>
                <a:cubicBezTo>
                  <a:pt x="122238" y="137176"/>
                  <a:pt x="137176" y="122238"/>
                  <a:pt x="155575" y="122238"/>
                </a:cubicBezTo>
                <a:close/>
                <a:moveTo>
                  <a:pt x="255587" y="155575"/>
                </a:moveTo>
                <a:cubicBezTo>
                  <a:pt x="255587" y="137176"/>
                  <a:pt x="270526" y="122238"/>
                  <a:pt x="288925" y="122238"/>
                </a:cubicBezTo>
                <a:cubicBezTo>
                  <a:pt x="307324" y="122238"/>
                  <a:pt x="322263" y="137176"/>
                  <a:pt x="322263" y="155575"/>
                </a:cubicBezTo>
                <a:cubicBezTo>
                  <a:pt x="322263" y="173974"/>
                  <a:pt x="307324" y="188913"/>
                  <a:pt x="288925" y="188913"/>
                </a:cubicBezTo>
                <a:cubicBezTo>
                  <a:pt x="270526" y="188913"/>
                  <a:pt x="255587" y="173974"/>
                  <a:pt x="255587" y="155575"/>
                </a:cubicBezTo>
                <a:close/>
                <a:moveTo>
                  <a:pt x="44450" y="155575"/>
                </a:moveTo>
                <a:cubicBezTo>
                  <a:pt x="44450" y="143282"/>
                  <a:pt x="34518" y="133350"/>
                  <a:pt x="22225" y="133350"/>
                </a:cubicBezTo>
                <a:cubicBezTo>
                  <a:pt x="9932" y="133350"/>
                  <a:pt x="0" y="143282"/>
                  <a:pt x="0" y="155575"/>
                </a:cubicBezTo>
                <a:lnTo>
                  <a:pt x="0" y="222250"/>
                </a:lnTo>
                <a:cubicBezTo>
                  <a:pt x="0" y="234543"/>
                  <a:pt x="9932" y="244475"/>
                  <a:pt x="22225" y="244475"/>
                </a:cubicBezTo>
                <a:cubicBezTo>
                  <a:pt x="34518" y="244475"/>
                  <a:pt x="44450" y="234543"/>
                  <a:pt x="44450" y="222250"/>
                </a:cubicBezTo>
                <a:lnTo>
                  <a:pt x="44450" y="155575"/>
                </a:lnTo>
                <a:close/>
                <a:moveTo>
                  <a:pt x="422275" y="133350"/>
                </a:moveTo>
                <a:cubicBezTo>
                  <a:pt x="409982" y="133350"/>
                  <a:pt x="400050" y="143282"/>
                  <a:pt x="400050" y="155575"/>
                </a:cubicBezTo>
                <a:lnTo>
                  <a:pt x="400050" y="222250"/>
                </a:lnTo>
                <a:cubicBezTo>
                  <a:pt x="400050" y="234543"/>
                  <a:pt x="409982" y="244475"/>
                  <a:pt x="422275" y="244475"/>
                </a:cubicBezTo>
                <a:cubicBezTo>
                  <a:pt x="434568" y="244475"/>
                  <a:pt x="444500" y="234543"/>
                  <a:pt x="444500" y="222250"/>
                </a:cubicBezTo>
                <a:lnTo>
                  <a:pt x="444500" y="155575"/>
                </a:lnTo>
                <a:cubicBezTo>
                  <a:pt x="444500" y="143282"/>
                  <a:pt x="434568" y="133350"/>
                  <a:pt x="422275" y="133350"/>
                </a:cubicBezTo>
                <a:close/>
              </a:path>
            </a:pathLst>
          </a:custGeom>
          <a:solidFill>
            <a:srgbClr val="F5A623"/>
          </a:solidFill>
        </p:spPr>
      </p:sp>
      <p:sp>
        <p:nvSpPr>
          <p:cNvPr id="26" name="Text 24"/>
          <p:cNvSpPr/>
          <p:nvPr/>
        </p:nvSpPr>
        <p:spPr>
          <a:xfrm>
            <a:off x="12065000" y="5207000"/>
            <a:ext cx="3175000" cy="2794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>
              <a:lnSpc>
                <a:spcPct val="170000"/>
              </a:lnSpc>
            </a:pPr>
            <a:r>
              <a:rPr lang="en-US" sz="1400" b="1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运营模式</a:t>
            </a:r>
            <a:endParaRPr lang="en-US" sz="1600" dirty="0"/>
          </a:p>
          <a:p>
            <a:pPr>
              <a:lnSpc>
                <a:spcPct val="170000"/>
              </a:lnSpc>
            </a:pPr>
            <a:r>
              <a:rPr lang="en-US" sz="1400" dirty="0">
                <a:solidFill>
                  <a:srgbClr val="1A1A1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24小时AI无人值守，仅1名兼职定期维护，运营成本极低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14732000" y="8509000"/>
            <a:ext cx="762000" cy="3175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r">
              <a:lnSpc>
                <a:spcPct val="100000"/>
              </a:lnSpc>
            </a:pPr>
            <a:r>
              <a:rPr lang="en-US" sz="1200" dirty="0">
                <a:solidFill>
                  <a:srgbClr val="6B6B6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21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2000" y="508000"/>
            <a:ext cx="13970000" cy="6350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3000" dirty="0">
                <a:solidFill>
                  <a:srgbClr val="1A1A1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八步加盟流程——从咨询到开业，</a:t>
            </a:r>
            <a:r>
              <a:rPr lang="en-US" sz="3000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全程有总部护航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762000" y="1206500"/>
            <a:ext cx="635000" cy="50800"/>
          </a:xfrm>
          <a:prstGeom prst="rect">
            <a:avLst/>
          </a:prstGeom>
          <a:solidFill>
            <a:srgbClr val="F5A623"/>
          </a:solidFill>
        </p:spPr>
      </p:sp>
      <p:sp>
        <p:nvSpPr>
          <p:cNvPr id="4" name="Shape 2"/>
          <p:cNvSpPr/>
          <p:nvPr/>
        </p:nvSpPr>
        <p:spPr>
          <a:xfrm>
            <a:off x="1524000" y="2794000"/>
            <a:ext cx="13208000" cy="38100"/>
          </a:xfrm>
          <a:prstGeom prst="rect">
            <a:avLst/>
          </a:prstGeom>
          <a:solidFill>
            <a:srgbClr val="F5A623"/>
          </a:solidFill>
        </p:spPr>
      </p:sp>
      <p:sp>
        <p:nvSpPr>
          <p:cNvPr id="5" name="Shape 3"/>
          <p:cNvSpPr/>
          <p:nvPr/>
        </p:nvSpPr>
        <p:spPr>
          <a:xfrm>
            <a:off x="1473200" y="2679700"/>
            <a:ext cx="254000" cy="254000"/>
          </a:xfrm>
          <a:prstGeom prst="ellipse">
            <a:avLst/>
          </a:prstGeom>
          <a:solidFill>
            <a:srgbClr val="F5A623"/>
          </a:solidFill>
        </p:spPr>
      </p:sp>
      <p:sp>
        <p:nvSpPr>
          <p:cNvPr id="6" name="Text 4"/>
          <p:cNvSpPr/>
          <p:nvPr/>
        </p:nvSpPr>
        <p:spPr>
          <a:xfrm>
            <a:off x="762000" y="1460500"/>
            <a:ext cx="1524000" cy="10795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ct val="140000"/>
              </a:lnSpc>
            </a:pPr>
            <a:r>
              <a:rPr lang="en-US" sz="2000" b="1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01</a:t>
            </a:r>
            <a:endParaRPr lang="en-US" sz="1600" dirty="0"/>
          </a:p>
          <a:p>
            <a:pPr algn="ctr">
              <a:lnSpc>
                <a:spcPct val="140000"/>
              </a:lnSpc>
            </a:pPr>
            <a:r>
              <a:rPr lang="en-US" sz="1400" b="1" dirty="0">
                <a:solidFill>
                  <a:srgbClr val="1A1A1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咨询了解</a:t>
            </a:r>
            <a:endParaRPr lang="en-US" sz="1600" dirty="0"/>
          </a:p>
          <a:p>
            <a:pPr algn="ctr">
              <a:lnSpc>
                <a:spcPct val="140000"/>
              </a:lnSpc>
            </a:pPr>
            <a:r>
              <a:rPr lang="en-US" sz="1200" dirty="0">
                <a:solidFill>
                  <a:srgbClr val="6B6B6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明确合作意向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3378200" y="2679700"/>
            <a:ext cx="254000" cy="254000"/>
          </a:xfrm>
          <a:prstGeom prst="ellipse">
            <a:avLst/>
          </a:prstGeom>
          <a:solidFill>
            <a:srgbClr val="F5A623"/>
          </a:solidFill>
        </p:spPr>
      </p:sp>
      <p:sp>
        <p:nvSpPr>
          <p:cNvPr id="8" name="Text 6"/>
          <p:cNvSpPr/>
          <p:nvPr/>
        </p:nvSpPr>
        <p:spPr>
          <a:xfrm>
            <a:off x="2667000" y="2984500"/>
            <a:ext cx="1524000" cy="10795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ct val="140000"/>
              </a:lnSpc>
            </a:pPr>
            <a:r>
              <a:rPr lang="en-US" sz="2000" b="1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02</a:t>
            </a:r>
            <a:endParaRPr lang="en-US" sz="1600" dirty="0"/>
          </a:p>
          <a:p>
            <a:pPr algn="ctr">
              <a:lnSpc>
                <a:spcPct val="140000"/>
              </a:lnSpc>
            </a:pPr>
            <a:r>
              <a:rPr lang="en-US" sz="1400" b="1" dirty="0">
                <a:solidFill>
                  <a:srgbClr val="1A1A1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实地考察</a:t>
            </a:r>
            <a:endParaRPr lang="en-US" sz="1600" dirty="0"/>
          </a:p>
          <a:p>
            <a:pPr algn="ctr">
              <a:lnSpc>
                <a:spcPct val="140000"/>
              </a:lnSpc>
            </a:pPr>
            <a:r>
              <a:rPr lang="en-US" sz="1200" dirty="0">
                <a:solidFill>
                  <a:srgbClr val="6B6B6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了解运营模式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5283200" y="2679700"/>
            <a:ext cx="254000" cy="254000"/>
          </a:xfrm>
          <a:prstGeom prst="ellipse">
            <a:avLst/>
          </a:prstGeom>
          <a:solidFill>
            <a:srgbClr val="F5A623"/>
          </a:solidFill>
        </p:spPr>
      </p:sp>
      <p:sp>
        <p:nvSpPr>
          <p:cNvPr id="10" name="Text 8"/>
          <p:cNvSpPr/>
          <p:nvPr/>
        </p:nvSpPr>
        <p:spPr>
          <a:xfrm>
            <a:off x="4572000" y="1460500"/>
            <a:ext cx="1524000" cy="10795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ct val="140000"/>
              </a:lnSpc>
            </a:pPr>
            <a:r>
              <a:rPr lang="en-US" sz="2000" b="1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03</a:t>
            </a:r>
            <a:endParaRPr lang="en-US" sz="1600" dirty="0"/>
          </a:p>
          <a:p>
            <a:pPr algn="ctr">
              <a:lnSpc>
                <a:spcPct val="140000"/>
              </a:lnSpc>
            </a:pPr>
            <a:r>
              <a:rPr lang="en-US" sz="1400" b="1" dirty="0">
                <a:solidFill>
                  <a:srgbClr val="1A1A1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资格审核</a:t>
            </a:r>
            <a:endParaRPr lang="en-US" sz="1600" dirty="0"/>
          </a:p>
          <a:p>
            <a:pPr algn="ctr">
              <a:lnSpc>
                <a:spcPct val="140000"/>
              </a:lnSpc>
            </a:pPr>
            <a:r>
              <a:rPr lang="en-US" sz="1200" dirty="0">
                <a:solidFill>
                  <a:srgbClr val="6B6B6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确认合作适配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7188200" y="2679700"/>
            <a:ext cx="254000" cy="254000"/>
          </a:xfrm>
          <a:prstGeom prst="ellipse">
            <a:avLst/>
          </a:prstGeom>
          <a:solidFill>
            <a:srgbClr val="F5A623"/>
          </a:solidFill>
        </p:spPr>
      </p:sp>
      <p:sp>
        <p:nvSpPr>
          <p:cNvPr id="12" name="Text 10"/>
          <p:cNvSpPr/>
          <p:nvPr/>
        </p:nvSpPr>
        <p:spPr>
          <a:xfrm>
            <a:off x="6477000" y="2984500"/>
            <a:ext cx="1524000" cy="10795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ct val="140000"/>
              </a:lnSpc>
            </a:pPr>
            <a:r>
              <a:rPr lang="en-US" sz="2000" b="1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04</a:t>
            </a:r>
            <a:endParaRPr lang="en-US" sz="1600" dirty="0"/>
          </a:p>
          <a:p>
            <a:pPr algn="ctr">
              <a:lnSpc>
                <a:spcPct val="140000"/>
              </a:lnSpc>
            </a:pPr>
            <a:r>
              <a:rPr lang="en-US" sz="1400" b="1" dirty="0">
                <a:solidFill>
                  <a:srgbClr val="1A1A1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签订合同</a:t>
            </a:r>
            <a:endParaRPr lang="en-US" sz="1600" dirty="0"/>
          </a:p>
          <a:p>
            <a:pPr algn="ctr">
              <a:lnSpc>
                <a:spcPct val="140000"/>
              </a:lnSpc>
            </a:pPr>
            <a:r>
              <a:rPr lang="en-US" sz="1200" dirty="0">
                <a:solidFill>
                  <a:srgbClr val="6B6B6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明确权利义务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9093200" y="2679700"/>
            <a:ext cx="254000" cy="254000"/>
          </a:xfrm>
          <a:prstGeom prst="ellipse">
            <a:avLst/>
          </a:prstGeom>
          <a:solidFill>
            <a:srgbClr val="F5A623"/>
          </a:solidFill>
        </p:spPr>
      </p:sp>
      <p:sp>
        <p:nvSpPr>
          <p:cNvPr id="14" name="Text 12"/>
          <p:cNvSpPr/>
          <p:nvPr/>
        </p:nvSpPr>
        <p:spPr>
          <a:xfrm>
            <a:off x="8382000" y="1460500"/>
            <a:ext cx="1524000" cy="10795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ct val="140000"/>
              </a:lnSpc>
            </a:pPr>
            <a:r>
              <a:rPr lang="en-US" sz="2000" b="1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05</a:t>
            </a:r>
            <a:endParaRPr lang="en-US" sz="1600" dirty="0"/>
          </a:p>
          <a:p>
            <a:pPr algn="ctr">
              <a:lnSpc>
                <a:spcPct val="140000"/>
              </a:lnSpc>
            </a:pPr>
            <a:r>
              <a:rPr lang="en-US" sz="1400" b="1" dirty="0">
                <a:solidFill>
                  <a:srgbClr val="1A1A1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门店筹备</a:t>
            </a:r>
            <a:endParaRPr lang="en-US" sz="1600" dirty="0"/>
          </a:p>
          <a:p>
            <a:pPr algn="ctr">
              <a:lnSpc>
                <a:spcPct val="140000"/>
              </a:lnSpc>
            </a:pPr>
            <a:r>
              <a:rPr lang="en-US" sz="1200" dirty="0">
                <a:solidFill>
                  <a:srgbClr val="6B6B6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选址设计施工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10998200" y="2679700"/>
            <a:ext cx="254000" cy="254000"/>
          </a:xfrm>
          <a:prstGeom prst="ellipse">
            <a:avLst/>
          </a:prstGeom>
          <a:solidFill>
            <a:srgbClr val="F5A623"/>
          </a:solidFill>
        </p:spPr>
      </p:sp>
      <p:sp>
        <p:nvSpPr>
          <p:cNvPr id="16" name="Text 14"/>
          <p:cNvSpPr/>
          <p:nvPr/>
        </p:nvSpPr>
        <p:spPr>
          <a:xfrm>
            <a:off x="10287000" y="2984500"/>
            <a:ext cx="1524000" cy="10795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ct val="140000"/>
              </a:lnSpc>
            </a:pPr>
            <a:r>
              <a:rPr lang="en-US" sz="2000" b="1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06</a:t>
            </a:r>
            <a:endParaRPr lang="en-US" sz="1600" dirty="0"/>
          </a:p>
          <a:p>
            <a:pPr algn="ctr">
              <a:lnSpc>
                <a:spcPct val="140000"/>
              </a:lnSpc>
            </a:pPr>
            <a:r>
              <a:rPr lang="en-US" sz="1400" b="1" dirty="0">
                <a:solidFill>
                  <a:srgbClr val="1A1A1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培训赋能</a:t>
            </a:r>
            <a:endParaRPr lang="en-US" sz="1600" dirty="0"/>
          </a:p>
          <a:p>
            <a:pPr algn="ctr">
              <a:lnSpc>
                <a:spcPct val="140000"/>
              </a:lnSpc>
            </a:pPr>
            <a:r>
              <a:rPr lang="en-US" sz="1200" dirty="0">
                <a:solidFill>
                  <a:srgbClr val="6B6B6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掌握运营技巧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12903200" y="2679700"/>
            <a:ext cx="254000" cy="254000"/>
          </a:xfrm>
          <a:prstGeom prst="ellipse">
            <a:avLst/>
          </a:prstGeom>
          <a:solidFill>
            <a:srgbClr val="F5A623"/>
          </a:solidFill>
        </p:spPr>
      </p:sp>
      <p:sp>
        <p:nvSpPr>
          <p:cNvPr id="18" name="Text 16"/>
          <p:cNvSpPr/>
          <p:nvPr/>
        </p:nvSpPr>
        <p:spPr>
          <a:xfrm>
            <a:off x="12192000" y="1460500"/>
            <a:ext cx="1524000" cy="10795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ct val="140000"/>
              </a:lnSpc>
            </a:pPr>
            <a:r>
              <a:rPr lang="en-US" sz="2000" b="1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07</a:t>
            </a:r>
            <a:endParaRPr lang="en-US" sz="1600" dirty="0"/>
          </a:p>
          <a:p>
            <a:pPr algn="ctr">
              <a:lnSpc>
                <a:spcPct val="140000"/>
              </a:lnSpc>
            </a:pPr>
            <a:r>
              <a:rPr lang="en-US" sz="1400" b="1" dirty="0">
                <a:solidFill>
                  <a:srgbClr val="1A1A1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开业运营</a:t>
            </a:r>
            <a:endParaRPr lang="en-US" sz="1600" dirty="0"/>
          </a:p>
          <a:p>
            <a:pPr algn="ctr">
              <a:lnSpc>
                <a:spcPct val="140000"/>
              </a:lnSpc>
            </a:pPr>
            <a:r>
              <a:rPr lang="en-US" sz="1200" dirty="0">
                <a:solidFill>
                  <a:srgbClr val="6B6B6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推广+运营指导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14808200" y="2679700"/>
            <a:ext cx="254000" cy="254000"/>
          </a:xfrm>
          <a:prstGeom prst="ellipse">
            <a:avLst/>
          </a:prstGeom>
          <a:solidFill>
            <a:srgbClr val="F5A623"/>
          </a:solidFill>
        </p:spPr>
      </p:sp>
      <p:sp>
        <p:nvSpPr>
          <p:cNvPr id="20" name="Text 18"/>
          <p:cNvSpPr/>
          <p:nvPr/>
        </p:nvSpPr>
        <p:spPr>
          <a:xfrm>
            <a:off x="14097000" y="2984500"/>
            <a:ext cx="1524000" cy="10795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ctr">
              <a:lnSpc>
                <a:spcPct val="140000"/>
              </a:lnSpc>
            </a:pPr>
            <a:r>
              <a:rPr lang="en-US" sz="2000" b="1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08</a:t>
            </a:r>
            <a:endParaRPr lang="en-US" sz="1600" dirty="0"/>
          </a:p>
          <a:p>
            <a:pPr algn="ctr">
              <a:lnSpc>
                <a:spcPct val="140000"/>
              </a:lnSpc>
            </a:pPr>
            <a:r>
              <a:rPr lang="en-US" sz="1400" b="1" dirty="0">
                <a:solidFill>
                  <a:srgbClr val="1A1A1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长期共赢</a:t>
            </a:r>
            <a:endParaRPr lang="en-US" sz="1600" dirty="0"/>
          </a:p>
          <a:p>
            <a:pPr algn="ctr">
              <a:lnSpc>
                <a:spcPct val="140000"/>
              </a:lnSpc>
            </a:pPr>
            <a:r>
              <a:rPr lang="en-US" sz="1200" dirty="0">
                <a:solidFill>
                  <a:srgbClr val="6B6B6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持续盈利增长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762000" y="5080000"/>
            <a:ext cx="14732000" cy="3175000"/>
          </a:xfrm>
          <a:prstGeom prst="rect">
            <a:avLst/>
          </a:prstGeom>
          <a:solidFill>
            <a:srgbClr val="1A1A1A"/>
          </a:solidFill>
        </p:spPr>
      </p:sp>
      <p:sp>
        <p:nvSpPr>
          <p:cNvPr id="22" name="Text 20"/>
          <p:cNvSpPr/>
          <p:nvPr/>
        </p:nvSpPr>
        <p:spPr>
          <a:xfrm>
            <a:off x="1143000" y="5334000"/>
            <a:ext cx="6350000" cy="3810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>
              <a:lnSpc>
                <a:spcPct val="100000"/>
              </a:lnSpc>
            </a:pPr>
            <a:r>
              <a:rPr lang="en-US" sz="2200" kern="0" spc="300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  <a:sym typeface="+mn-ea"/>
              </a:rPr>
              <a:t>WonderGYM Fitness</a:t>
            </a:r>
            <a:endParaRPr lang="en-US" sz="2200" kern="0" spc="300" dirty="0">
              <a:solidFill>
                <a:srgbClr val="F5A623"/>
              </a:solidFill>
              <a:latin typeface="Liter" panose="02000503030000020004" pitchFamily="34" charset="0"/>
              <a:ea typeface="Liter" panose="02000503030000020004" pitchFamily="34" charset="-122"/>
              <a:cs typeface="Liter" panose="02000503030000020004" pitchFamily="34" charset="-120"/>
              <a:sym typeface="+mn-ea"/>
            </a:endParaRPr>
          </a:p>
          <a:p>
            <a:pPr algn="l">
              <a:lnSpc>
                <a:spcPct val="100000"/>
              </a:lnSpc>
            </a:pPr>
            <a:r>
              <a:rPr lang="en-US" sz="2200" b="1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加盟商全程保障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1143000" y="5905500"/>
            <a:ext cx="13970000" cy="2159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>
              <a:lnSpc>
                <a:spcPct val="180000"/>
              </a:lnSpc>
            </a:pPr>
            <a:r>
              <a:rPr lang="en-US" sz="1600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●</a:t>
            </a:r>
            <a:r>
              <a:rPr lang="en-US" sz="1600" dirty="0">
                <a:solidFill>
                  <a:srgbClr val="FFFFFF">
                    <a:alpha val="86667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 每一步都有总部专人对接，平均</a:t>
            </a:r>
            <a:r>
              <a:rPr lang="en-US" sz="1600" b="1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60天</a:t>
            </a:r>
            <a:r>
              <a:rPr lang="en-US" sz="1600" dirty="0">
                <a:solidFill>
                  <a:srgbClr val="FFFFFF">
                    <a:alpha val="86667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完成从签约到开业</a:t>
            </a:r>
            <a:endParaRPr lang="en-US" sz="1600" dirty="0"/>
          </a:p>
          <a:p>
            <a:pPr>
              <a:lnSpc>
                <a:spcPct val="180000"/>
              </a:lnSpc>
            </a:pPr>
            <a:r>
              <a:rPr lang="en-US" sz="1600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●</a:t>
            </a:r>
            <a:r>
              <a:rPr lang="en-US" sz="1600" dirty="0">
                <a:solidFill>
                  <a:srgbClr val="FFFFFF">
                    <a:alpha val="86667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 选址阶段：总部派专业团队实地考察，提供选址评估报告</a:t>
            </a:r>
            <a:endParaRPr lang="en-US" sz="1600" dirty="0"/>
          </a:p>
          <a:p>
            <a:pPr>
              <a:lnSpc>
                <a:spcPct val="180000"/>
              </a:lnSpc>
            </a:pPr>
            <a:r>
              <a:rPr lang="en-US" sz="1600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●</a:t>
            </a:r>
            <a:r>
              <a:rPr lang="en-US" sz="1600" dirty="0">
                <a:solidFill>
                  <a:srgbClr val="FFFFFF">
                    <a:alpha val="86667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 筹备阶段：免费设计+施工监理+设备安装调试，全程不用操心</a:t>
            </a:r>
            <a:endParaRPr lang="en-US" sz="1600" dirty="0"/>
          </a:p>
          <a:p>
            <a:pPr>
              <a:lnSpc>
                <a:spcPct val="180000"/>
              </a:lnSpc>
            </a:pPr>
            <a:r>
              <a:rPr lang="en-US" sz="1600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●</a:t>
            </a:r>
            <a:r>
              <a:rPr lang="en-US" sz="1600" dirty="0">
                <a:solidFill>
                  <a:srgbClr val="FFFFFF">
                    <a:alpha val="86667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 运营阶段：AI系统终身维护+美团/小红书引流+运营数据分析</a:t>
            </a:r>
            <a:endParaRPr lang="en-US" sz="1600" dirty="0"/>
          </a:p>
          <a:p>
            <a:pPr>
              <a:lnSpc>
                <a:spcPct val="180000"/>
              </a:lnSpc>
            </a:pPr>
            <a:r>
              <a:rPr lang="en-US" sz="1600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●</a:t>
            </a:r>
            <a:r>
              <a:rPr lang="en-US" sz="1600" dirty="0">
                <a:solidFill>
                  <a:srgbClr val="FFFFFF">
                    <a:alpha val="86667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 长期支持：区域保护政策+持续产品更新+营销活动策划支持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14732000" y="8509000"/>
            <a:ext cx="762000" cy="3175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r">
              <a:lnSpc>
                <a:spcPct val="100000"/>
              </a:lnSpc>
            </a:pPr>
            <a:r>
              <a:rPr lang="en-US" sz="1200" dirty="0">
                <a:solidFill>
                  <a:srgbClr val="6B6B6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22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A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okc/s4c4qchx2ggqk/mnt/agents/output/victory_fitness/images/final_bg.jpg"/>
          <p:cNvPicPr>
            <a:picLocks noChangeAspect="1"/>
          </p:cNvPicPr>
          <p:nvPr/>
        </p:nvPicPr>
        <p:blipFill>
          <a:blip r:embed="rId1">
            <a:alphaModFix amt="50000"/>
          </a:blip>
          <a:srcRect t="781" b="781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6256000" cy="9144000"/>
          </a:xfrm>
          <a:prstGeom prst="rect">
            <a:avLst/>
          </a:prstGeom>
          <a:gradFill flip="none" rotWithShape="1">
            <a:gsLst>
              <a:gs pos="0">
                <a:srgbClr val="1A1A1A">
                  <a:alpha val="33000"/>
                </a:srgbClr>
              </a:gs>
              <a:gs pos="40000">
                <a:srgbClr val="1A1A1A">
                  <a:alpha val="67000"/>
                </a:srgbClr>
              </a:gs>
              <a:gs pos="75000">
                <a:srgbClr val="1A1A1A">
                  <a:alpha val="87000"/>
                </a:srgbClr>
              </a:gs>
              <a:gs pos="100000">
                <a:srgbClr val="1A1A1A">
                  <a:alpha val="91000"/>
                </a:srgbClr>
              </a:gs>
            </a:gsLst>
            <a:lin ang="5400000" scaled="1"/>
          </a:gradFill>
        </p:spPr>
      </p:sp>
      <p:sp>
        <p:nvSpPr>
          <p:cNvPr id="4" name="Shape 1"/>
          <p:cNvSpPr/>
          <p:nvPr/>
        </p:nvSpPr>
        <p:spPr>
          <a:xfrm>
            <a:off x="6858000" y="2032000"/>
            <a:ext cx="2540000" cy="50800"/>
          </a:xfrm>
          <a:prstGeom prst="rect">
            <a:avLst/>
          </a:prstGeom>
          <a:solidFill>
            <a:srgbClr val="F5A623"/>
          </a:solidFill>
        </p:spPr>
      </p:sp>
      <p:sp>
        <p:nvSpPr>
          <p:cNvPr id="5" name="Text 2"/>
          <p:cNvSpPr/>
          <p:nvPr/>
        </p:nvSpPr>
        <p:spPr>
          <a:xfrm>
            <a:off x="1778000" y="2286000"/>
            <a:ext cx="12700000" cy="1524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4400" dirty="0">
                <a:solidFill>
                  <a:srgbClr val="FFFFFF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携手温特力，共赢新未来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3048000" y="3937000"/>
            <a:ext cx="10160000" cy="5080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2000" dirty="0">
                <a:solidFill>
                  <a:srgbClr val="FFFFFF">
                    <a:alpha val="73333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以创新模式抢占健身行业细分赛道 · 以真实数据见证盈利实力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858000" y="4699000"/>
            <a:ext cx="2540000" cy="38100"/>
          </a:xfrm>
          <a:prstGeom prst="rect">
            <a:avLst/>
          </a:prstGeom>
          <a:solidFill>
            <a:srgbClr val="F5A623"/>
          </a:solidFill>
        </p:spPr>
      </p:sp>
      <p:sp>
        <p:nvSpPr>
          <p:cNvPr id="8" name="Text 5"/>
          <p:cNvSpPr/>
          <p:nvPr/>
        </p:nvSpPr>
        <p:spPr>
          <a:xfrm>
            <a:off x="3048000" y="5080000"/>
            <a:ext cx="10160000" cy="1524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200000"/>
              </a:lnSpc>
            </a:pPr>
            <a:r>
              <a:rPr lang="en-US" sz="1800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招商热线</a:t>
            </a:r>
            <a:r>
              <a:rPr lang="en-US" sz="1800" dirty="0">
                <a:solidFill>
                  <a:srgbClr val="FFFFFF">
                    <a:alpha val="86667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 19924622038 王先生（工作日 9:00-18:00）</a:t>
            </a:r>
            <a:endParaRPr lang="en-US" sz="1600" dirty="0"/>
          </a:p>
          <a:p>
            <a:pPr algn="ctr">
              <a:lnSpc>
                <a:spcPct val="200000"/>
              </a:lnSpc>
            </a:pPr>
            <a:r>
              <a:rPr lang="en-US" sz="1800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招商微信</a:t>
            </a:r>
            <a:r>
              <a:rPr lang="en-US" sz="1800" dirty="0">
                <a:solidFill>
                  <a:srgbClr val="FFFFFF">
                    <a:alpha val="86667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 </a:t>
            </a:r>
            <a:r>
              <a:rPr lang="en-US" sz="1800" dirty="0">
                <a:solidFill>
                  <a:srgbClr val="FFFFFF">
                    <a:alpha val="86700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19924622038</a:t>
            </a:r>
            <a:r>
              <a:rPr lang="en-US" sz="1800" dirty="0">
                <a:solidFill>
                  <a:srgbClr val="FFFFFF">
                    <a:alpha val="86667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（备注「WonderGYM加盟」）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3683000" y="6858000"/>
            <a:ext cx="8890000" cy="6350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800" kern="0" spc="300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诚邀每一位有志于健身创业的投资者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6858000" y="7620000"/>
            <a:ext cx="2540000" cy="38100"/>
          </a:xfrm>
          <a:prstGeom prst="rect">
            <a:avLst/>
          </a:prstGeom>
          <a:solidFill>
            <a:srgbClr val="F5A623"/>
          </a:solidFill>
        </p:spPr>
      </p:sp>
      <p:sp>
        <p:nvSpPr>
          <p:cNvPr id="11" name="Text 8"/>
          <p:cNvSpPr/>
          <p:nvPr/>
        </p:nvSpPr>
        <p:spPr>
          <a:xfrm>
            <a:off x="5588000" y="7874000"/>
            <a:ext cx="5080000" cy="3810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400" kern="0" spc="200" dirty="0">
                <a:solidFill>
                  <a:srgbClr val="FFFFFF">
                    <a:alpha val="53333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WonderGYM FITNESS 温特力健身仓</a:t>
            </a:r>
            <a:endParaRPr lang="en-US" sz="1600" dirty="0"/>
          </a:p>
        </p:txBody>
      </p:sp>
      <p:pic>
        <p:nvPicPr>
          <p:cNvPr id="12" name="图片 11" descr="logo-透明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20" y="7725410"/>
            <a:ext cx="1355090" cy="1390650"/>
          </a:xfrm>
          <a:prstGeom prst="rect">
            <a:avLst/>
          </a:prstGeom>
          <a:effectLst>
            <a:glow rad="63500">
              <a:schemeClr val="accent2">
                <a:alpha val="52000"/>
              </a:schemeClr>
            </a:glow>
          </a:effectLst>
        </p:spPr>
      </p:pic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A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okc/s4c4qchx2ggqk/mnt/agents/output/victory_fitness/images/ch1_bg.jpg"/>
          <p:cNvPicPr>
            <a:picLocks noChangeAspect="1"/>
          </p:cNvPicPr>
          <p:nvPr/>
        </p:nvPicPr>
        <p:blipFill>
          <a:blip r:embed="rId1">
            <a:alphaModFix amt="50000"/>
          </a:blip>
          <a:srcRect t="781" b="781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6256000" cy="9144000"/>
          </a:xfrm>
          <a:prstGeom prst="rect">
            <a:avLst/>
          </a:prstGeom>
          <a:gradFill flip="none" rotWithShape="1">
            <a:gsLst>
              <a:gs pos="0">
                <a:srgbClr val="1A1A1A">
                  <a:alpha val="87000"/>
                </a:srgbClr>
              </a:gs>
              <a:gs pos="45000">
                <a:srgbClr val="1A1A1A">
                  <a:alpha val="73000"/>
                </a:srgbClr>
              </a:gs>
              <a:gs pos="80000">
                <a:srgbClr val="1A1A1A">
                  <a:alpha val="47000"/>
                </a:srgbClr>
              </a:gs>
              <a:gs pos="100000">
                <a:srgbClr val="1A1A1A">
                  <a:alpha val="33000"/>
                </a:srgbClr>
              </a:gs>
            </a:gsLst>
            <a:lin ang="0" scaled="1"/>
          </a:gradFill>
        </p:spPr>
      </p:sp>
      <p:sp>
        <p:nvSpPr>
          <p:cNvPr id="4" name="Text 1"/>
          <p:cNvSpPr/>
          <p:nvPr/>
        </p:nvSpPr>
        <p:spPr>
          <a:xfrm>
            <a:off x="762000" y="1524000"/>
            <a:ext cx="3810000" cy="17780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14000" dirty="0">
                <a:solidFill>
                  <a:srgbClr val="F5A623">
                    <a:alpha val="12549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01</a:t>
            </a:r>
            <a:endParaRPr lang="en-US" sz="12000" dirty="0"/>
          </a:p>
        </p:txBody>
      </p:sp>
      <p:sp>
        <p:nvSpPr>
          <p:cNvPr id="5" name="Text 2"/>
          <p:cNvSpPr/>
          <p:nvPr/>
        </p:nvSpPr>
        <p:spPr>
          <a:xfrm>
            <a:off x="762000" y="3102610"/>
            <a:ext cx="2540000" cy="3810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>
              <a:lnSpc>
                <a:spcPct val="100000"/>
              </a:lnSpc>
            </a:pPr>
            <a:r>
              <a:rPr lang="en-US" sz="1600" kern="0" spc="300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  <a:sym typeface="+mn-ea"/>
              </a:rPr>
              <a:t>WonderGYM Fitness</a:t>
            </a:r>
            <a:endParaRPr lang="en-US" sz="1600" kern="0" spc="300" dirty="0">
              <a:solidFill>
                <a:srgbClr val="F5A623"/>
              </a:solidFill>
              <a:latin typeface="Liter" panose="02000503030000020004" pitchFamily="34" charset="0"/>
              <a:ea typeface="Liter" panose="02000503030000020004" pitchFamily="34" charset="-122"/>
              <a:cs typeface="Liter" panose="02000503030000020004" pitchFamily="34" charset="-120"/>
              <a:sym typeface="+mn-ea"/>
            </a:endParaRPr>
          </a:p>
          <a:p>
            <a:pPr algn="l">
              <a:lnSpc>
                <a:spcPct val="100000"/>
              </a:lnSpc>
            </a:pPr>
            <a:r>
              <a:rPr lang="en-US" sz="1600" kern="0" spc="300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CHAPTER 01</a:t>
            </a:r>
            <a:endParaRPr lang="en-US" sz="1600" dirty="0"/>
          </a:p>
        </p:txBody>
      </p:sp>
      <p:sp>
        <p:nvSpPr>
          <p:cNvPr id="6" name="Shape 3"/>
          <p:cNvSpPr/>
          <p:nvPr/>
        </p:nvSpPr>
        <p:spPr>
          <a:xfrm>
            <a:off x="762000" y="3810000"/>
            <a:ext cx="1016000" cy="50800"/>
          </a:xfrm>
          <a:prstGeom prst="rect">
            <a:avLst/>
          </a:prstGeom>
          <a:solidFill>
            <a:srgbClr val="F5A623"/>
          </a:solidFill>
        </p:spPr>
      </p:sp>
      <p:sp>
        <p:nvSpPr>
          <p:cNvPr id="7" name="Text 4"/>
          <p:cNvSpPr/>
          <p:nvPr/>
        </p:nvSpPr>
        <p:spPr>
          <a:xfrm>
            <a:off x="762000" y="4064000"/>
            <a:ext cx="8890000" cy="7620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3600" dirty="0">
                <a:solidFill>
                  <a:srgbClr val="FFFFFF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行业危机与机遇</a:t>
            </a:r>
            <a:endParaRPr lang="en-US" sz="3600" dirty="0"/>
          </a:p>
        </p:txBody>
      </p:sp>
      <p:sp>
        <p:nvSpPr>
          <p:cNvPr id="8" name="Text 5"/>
          <p:cNvSpPr/>
          <p:nvPr/>
        </p:nvSpPr>
        <p:spPr>
          <a:xfrm>
            <a:off x="762000" y="4953000"/>
            <a:ext cx="10160000" cy="5080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000" dirty="0">
                <a:solidFill>
                  <a:srgbClr val="FFFFFF">
                    <a:alpha val="66667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40%倒闭率、16个月生命周期——健身行业正在经历什么？</a:t>
            </a:r>
            <a:endParaRPr lang="en-US" sz="1600" dirty="0"/>
          </a:p>
        </p:txBody>
      </p:sp>
      <p:pic>
        <p:nvPicPr>
          <p:cNvPr id="10" name="图片 9" descr="logo-透明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20" y="7725410"/>
            <a:ext cx="1355090" cy="1390650"/>
          </a:xfrm>
          <a:prstGeom prst="rect">
            <a:avLst/>
          </a:prstGeom>
          <a:effectLst>
            <a:glow rad="63500">
              <a:schemeClr val="accent2">
                <a:alpha val="52000"/>
              </a:schemeClr>
            </a:glow>
          </a:effectLst>
        </p:spPr>
      </p:pic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2000" y="508000"/>
            <a:ext cx="13970000" cy="6350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3000" dirty="0">
                <a:solidFill>
                  <a:srgbClr val="1A1A1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健身行业正在经历信任危机：</a:t>
            </a:r>
            <a:r>
              <a:rPr lang="en-US" sz="3000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40%倒闭率</a:t>
            </a:r>
            <a:r>
              <a:rPr lang="en-US" sz="3000" dirty="0">
                <a:solidFill>
                  <a:srgbClr val="1A1A1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背后的真相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762000" y="1206500"/>
            <a:ext cx="635000" cy="50800"/>
          </a:xfrm>
          <a:prstGeom prst="rect">
            <a:avLst/>
          </a:prstGeom>
          <a:solidFill>
            <a:srgbClr val="F5A623"/>
          </a:solidFill>
        </p:spPr>
      </p:sp>
      <p:sp>
        <p:nvSpPr>
          <p:cNvPr id="4" name="Text 2"/>
          <p:cNvSpPr/>
          <p:nvPr/>
        </p:nvSpPr>
        <p:spPr>
          <a:xfrm>
            <a:off x="762000" y="1524000"/>
            <a:ext cx="3175000" cy="889000"/>
          </a:xfrm>
          <a:prstGeom prst="rect">
            <a:avLst/>
          </a:prstGeom>
          <a:noFill/>
        </p:spPr>
        <p:txBody>
          <a:bodyPr wrap="none" lIns="0" tIns="0" rIns="0" bIns="0" rtlCol="0" anchor="b"/>
          <a:lstStyle/>
          <a:p>
            <a:pPr>
              <a:lnSpc>
                <a:spcPct val="110000"/>
              </a:lnSpc>
            </a:pPr>
            <a:r>
              <a:rPr lang="en-US" sz="5600" b="1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40%</a:t>
            </a:r>
            <a:endParaRPr lang="en-US" sz="5600" dirty="0"/>
          </a:p>
        </p:txBody>
      </p:sp>
      <p:sp>
        <p:nvSpPr>
          <p:cNvPr id="5" name="Text 3"/>
          <p:cNvSpPr/>
          <p:nvPr/>
        </p:nvSpPr>
        <p:spPr>
          <a:xfrm>
            <a:off x="762000" y="2476500"/>
            <a:ext cx="3175000" cy="3810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>
              <a:lnSpc>
                <a:spcPct val="100000"/>
              </a:lnSpc>
            </a:pPr>
            <a:r>
              <a:rPr lang="en-US" sz="1500" dirty="0">
                <a:solidFill>
                  <a:srgbClr val="6B6B6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2025年健身房倒闭率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4318000" y="1524000"/>
            <a:ext cx="3175000" cy="889000"/>
          </a:xfrm>
          <a:prstGeom prst="rect">
            <a:avLst/>
          </a:prstGeom>
          <a:noFill/>
        </p:spPr>
        <p:txBody>
          <a:bodyPr wrap="none" lIns="0" tIns="0" rIns="0" bIns="0" rtlCol="0" anchor="b"/>
          <a:lstStyle/>
          <a:p>
            <a:pPr>
              <a:lnSpc>
                <a:spcPct val="110000"/>
              </a:lnSpc>
            </a:pPr>
            <a:r>
              <a:rPr lang="en-US" sz="5600" b="1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16</a:t>
            </a:r>
            <a:r>
              <a:rPr lang="en-US" sz="2800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个月</a:t>
            </a:r>
            <a:endParaRPr lang="en-US" sz="5600" dirty="0"/>
          </a:p>
        </p:txBody>
      </p:sp>
      <p:sp>
        <p:nvSpPr>
          <p:cNvPr id="7" name="Text 5"/>
          <p:cNvSpPr/>
          <p:nvPr/>
        </p:nvSpPr>
        <p:spPr>
          <a:xfrm>
            <a:off x="4318000" y="2476500"/>
            <a:ext cx="3175000" cy="3810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>
              <a:lnSpc>
                <a:spcPct val="100000"/>
              </a:lnSpc>
            </a:pPr>
            <a:r>
              <a:rPr lang="en-US" sz="1500" dirty="0">
                <a:solidFill>
                  <a:srgbClr val="6B6B6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平均生命周期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7874000" y="1524000"/>
            <a:ext cx="3175000" cy="889000"/>
          </a:xfrm>
          <a:prstGeom prst="rect">
            <a:avLst/>
          </a:prstGeom>
          <a:noFill/>
        </p:spPr>
        <p:txBody>
          <a:bodyPr wrap="none" lIns="0" tIns="0" rIns="0" bIns="0" rtlCol="0" anchor="b"/>
          <a:lstStyle/>
          <a:p>
            <a:pPr>
              <a:lnSpc>
                <a:spcPct val="110000"/>
              </a:lnSpc>
            </a:pPr>
            <a:r>
              <a:rPr lang="en-US" sz="5600" b="1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84%</a:t>
            </a:r>
            <a:endParaRPr lang="en-US" sz="5600" dirty="0"/>
          </a:p>
        </p:txBody>
      </p:sp>
      <p:sp>
        <p:nvSpPr>
          <p:cNvPr id="9" name="Text 7"/>
          <p:cNvSpPr/>
          <p:nvPr/>
        </p:nvSpPr>
        <p:spPr>
          <a:xfrm>
            <a:off x="7874000" y="2476500"/>
            <a:ext cx="3175000" cy="3810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>
              <a:lnSpc>
                <a:spcPct val="100000"/>
              </a:lnSpc>
            </a:pPr>
            <a:r>
              <a:rPr lang="en-US" sz="1500" dirty="0">
                <a:solidFill>
                  <a:srgbClr val="6B6B6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撑不过第一年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1430000" y="1524000"/>
            <a:ext cx="3175000" cy="889000"/>
          </a:xfrm>
          <a:prstGeom prst="rect">
            <a:avLst/>
          </a:prstGeom>
          <a:noFill/>
        </p:spPr>
        <p:txBody>
          <a:bodyPr wrap="none" lIns="0" tIns="0" rIns="0" bIns="0" rtlCol="0" anchor="b"/>
          <a:lstStyle/>
          <a:p>
            <a:pPr>
              <a:lnSpc>
                <a:spcPct val="110000"/>
              </a:lnSpc>
            </a:pPr>
            <a:r>
              <a:rPr lang="en-US" sz="5600" b="1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18%</a:t>
            </a:r>
            <a:endParaRPr lang="en-US" sz="5600" dirty="0"/>
          </a:p>
        </p:txBody>
      </p:sp>
      <p:sp>
        <p:nvSpPr>
          <p:cNvPr id="11" name="Text 9"/>
          <p:cNvSpPr/>
          <p:nvPr/>
        </p:nvSpPr>
        <p:spPr>
          <a:xfrm>
            <a:off x="11430000" y="2476500"/>
            <a:ext cx="3175000" cy="3810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>
              <a:lnSpc>
                <a:spcPct val="100000"/>
              </a:lnSpc>
            </a:pPr>
            <a:r>
              <a:rPr lang="en-US" sz="1500" dirty="0">
                <a:solidFill>
                  <a:srgbClr val="6B6B6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预付纠纷中健身占比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762000" y="3175000"/>
            <a:ext cx="14732000" cy="12700"/>
          </a:xfrm>
          <a:prstGeom prst="rect">
            <a:avLst/>
          </a:prstGeom>
          <a:solidFill>
            <a:srgbClr val="E8E4DE"/>
          </a:solidFill>
        </p:spPr>
      </p:sp>
      <p:sp>
        <p:nvSpPr>
          <p:cNvPr id="13" name="Text 11"/>
          <p:cNvSpPr/>
          <p:nvPr/>
        </p:nvSpPr>
        <p:spPr>
          <a:xfrm>
            <a:off x="762000" y="3429000"/>
            <a:ext cx="6858000" cy="4445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000" b="1" dirty="0">
                <a:solidFill>
                  <a:srgbClr val="1A1A1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行业正在崩塌的信号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762000" y="4000500"/>
            <a:ext cx="6858000" cy="3175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>
              <a:lnSpc>
                <a:spcPct val="180000"/>
              </a:lnSpc>
            </a:pPr>
            <a:r>
              <a:rPr lang="en-US" sz="1600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●</a:t>
            </a:r>
            <a:r>
              <a:rPr lang="en-US" sz="1600" dirty="0">
                <a:solidFill>
                  <a:srgbClr val="1A1A1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 威尔仕、一兆韦德、Space等知名品牌接连跑路，消费者维权金额累计数亿元</a:t>
            </a:r>
            <a:endParaRPr lang="en-US" sz="1600" dirty="0"/>
          </a:p>
          <a:p>
            <a:pPr>
              <a:lnSpc>
                <a:spcPct val="180000"/>
              </a:lnSpc>
            </a:pPr>
            <a:r>
              <a:rPr lang="en-US" sz="1600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●</a:t>
            </a:r>
            <a:r>
              <a:rPr lang="en-US" sz="1600" dirty="0">
                <a:solidFill>
                  <a:srgbClr val="1A1A1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 37.5%的消费者被频繁推销私教课程，体验极差</a:t>
            </a:r>
            <a:endParaRPr lang="en-US" sz="1600" dirty="0"/>
          </a:p>
          <a:p>
            <a:pPr>
              <a:lnSpc>
                <a:spcPct val="180000"/>
              </a:lnSpc>
            </a:pPr>
            <a:r>
              <a:rPr lang="en-US" sz="1600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●</a:t>
            </a:r>
            <a:r>
              <a:rPr lang="en-US" sz="1600" dirty="0">
                <a:solidFill>
                  <a:srgbClr val="1A1A1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 20.83%的消费者遭遇过健身房跑路，预付资金血本无归</a:t>
            </a:r>
            <a:endParaRPr lang="en-US" sz="1600" dirty="0"/>
          </a:p>
          <a:p>
            <a:pPr>
              <a:lnSpc>
                <a:spcPct val="180000"/>
              </a:lnSpc>
            </a:pPr>
            <a:r>
              <a:rPr lang="en-US" sz="1600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●</a:t>
            </a:r>
            <a:r>
              <a:rPr lang="en-US" sz="1600" dirty="0">
                <a:solidFill>
                  <a:srgbClr val="1A1A1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 76%的私教缺乏国家认证，"5天速成"教练泛滥</a:t>
            </a:r>
            <a:endParaRPr lang="en-US" sz="1600" dirty="0"/>
          </a:p>
          <a:p>
            <a:pPr>
              <a:lnSpc>
                <a:spcPct val="180000"/>
              </a:lnSpc>
            </a:pPr>
            <a:r>
              <a:rPr lang="en-US" sz="1600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●</a:t>
            </a:r>
            <a:r>
              <a:rPr lang="en-US" sz="1600" dirty="0">
                <a:solidFill>
                  <a:srgbClr val="1A1A1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 私教课退款率高达35%，消费者信任度跌至冰点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8128000" y="3429000"/>
            <a:ext cx="7366000" cy="3746500"/>
          </a:xfrm>
          <a:prstGeom prst="rect">
            <a:avLst/>
          </a:prstGeom>
          <a:solidFill>
            <a:srgbClr val="1A1A1A"/>
          </a:solidFill>
        </p:spPr>
      </p:sp>
      <p:sp>
        <p:nvSpPr>
          <p:cNvPr id="16" name="Text 14"/>
          <p:cNvSpPr/>
          <p:nvPr/>
        </p:nvSpPr>
        <p:spPr>
          <a:xfrm>
            <a:off x="8509000" y="3619500"/>
            <a:ext cx="6604000" cy="4445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000" b="1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危机 = 新品牌的最佳入场时机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8509000" y="4191000"/>
            <a:ext cx="6604000" cy="2794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>
              <a:lnSpc>
                <a:spcPct val="180000"/>
              </a:lnSpc>
            </a:pPr>
            <a:r>
              <a:rPr lang="en-US" sz="1600" dirty="0">
                <a:solidFill>
                  <a:srgbClr val="FFFFFF">
                    <a:alpha val="86667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当传统健身房用「年卡绑定+私教推销」的模式不断伤害消费者时，市场正在迫切呼唤一种全新的健身形态：</a:t>
            </a:r>
            <a:endParaRPr lang="en-US" sz="1600" dirty="0"/>
          </a:p>
          <a:p>
            <a:pPr>
              <a:lnSpc>
                <a:spcPct val="180000"/>
              </a:lnSpc>
              <a:spcBef>
                <a:spcPts val="1200"/>
              </a:spcBef>
            </a:pPr>
            <a:r>
              <a:rPr lang="en-US" sz="1600" b="1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✓</a:t>
            </a:r>
            <a:r>
              <a:rPr lang="en-US" sz="1600" dirty="0">
                <a:solidFill>
                  <a:srgbClr val="FFFFFF">
                    <a:alpha val="86667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 轻量化付费，降低消费决策门槛</a:t>
            </a:r>
            <a:endParaRPr lang="en-US" sz="1600" dirty="0"/>
          </a:p>
          <a:p>
            <a:pPr>
              <a:lnSpc>
                <a:spcPct val="180000"/>
              </a:lnSpc>
            </a:pPr>
            <a:r>
              <a:rPr lang="en-US" sz="1600" b="1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✓</a:t>
            </a:r>
            <a:r>
              <a:rPr lang="en-US" sz="1600" dirty="0">
                <a:solidFill>
                  <a:srgbClr val="FFFFFF">
                    <a:alpha val="86667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 无人值守，杜绝推销骚扰</a:t>
            </a:r>
            <a:endParaRPr lang="en-US" sz="1600" dirty="0"/>
          </a:p>
          <a:p>
            <a:pPr>
              <a:lnSpc>
                <a:spcPct val="180000"/>
              </a:lnSpc>
            </a:pPr>
            <a:r>
              <a:rPr lang="en-US" sz="1600" b="1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✓</a:t>
            </a:r>
            <a:r>
              <a:rPr lang="en-US" sz="1600" dirty="0">
                <a:solidFill>
                  <a:srgbClr val="FFFFFF">
                    <a:alpha val="86667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 AI赋能，降低运营成本</a:t>
            </a:r>
            <a:endParaRPr lang="en-US" sz="1600" dirty="0"/>
          </a:p>
          <a:p>
            <a:pPr>
              <a:lnSpc>
                <a:spcPct val="180000"/>
              </a:lnSpc>
            </a:pPr>
            <a:r>
              <a:rPr lang="en-US" sz="1600" b="1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✓</a:t>
            </a:r>
            <a:r>
              <a:rPr lang="en-US" sz="1600" dirty="0">
                <a:solidFill>
                  <a:srgbClr val="FFFFFF">
                    <a:alpha val="86667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 差异化社交空间，满足I人需求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762000" y="7620000"/>
            <a:ext cx="8890000" cy="317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300" dirty="0">
                <a:solidFill>
                  <a:srgbClr val="6B6B6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数据来源：最高法2025年数据、中国健身行业白皮书、新浪财经行业报道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762000" y="8382000"/>
            <a:ext cx="14732000" cy="12700"/>
          </a:xfrm>
          <a:prstGeom prst="rect">
            <a:avLst/>
          </a:prstGeom>
          <a:solidFill>
            <a:srgbClr val="E8E4DE"/>
          </a:solidFill>
        </p:spPr>
      </p:sp>
      <p:sp>
        <p:nvSpPr>
          <p:cNvPr id="20" name="Text 18"/>
          <p:cNvSpPr/>
          <p:nvPr/>
        </p:nvSpPr>
        <p:spPr>
          <a:xfrm>
            <a:off x="14732000" y="8509000"/>
            <a:ext cx="762000" cy="3175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r">
              <a:lnSpc>
                <a:spcPct val="100000"/>
              </a:lnSpc>
            </a:pPr>
            <a:r>
              <a:rPr lang="en-US" sz="1200" dirty="0">
                <a:solidFill>
                  <a:srgbClr val="6B6B6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04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2000" y="508000"/>
            <a:ext cx="13970000" cy="6350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3000" dirty="0">
                <a:solidFill>
                  <a:srgbClr val="1A1A1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五大行业痛点催生万亿新机遇——消费者正在逃离传统健身房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762000" y="1206500"/>
            <a:ext cx="635000" cy="50800"/>
          </a:xfrm>
          <a:prstGeom prst="rect">
            <a:avLst/>
          </a:prstGeom>
          <a:solidFill>
            <a:srgbClr val="F5A623"/>
          </a:solidFill>
        </p:spPr>
      </p:sp>
      <p:sp>
        <p:nvSpPr>
          <p:cNvPr id="4" name="Shape 2"/>
          <p:cNvSpPr/>
          <p:nvPr/>
        </p:nvSpPr>
        <p:spPr>
          <a:xfrm>
            <a:off x="762000" y="1524000"/>
            <a:ext cx="4572000" cy="177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4D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52500" y="1625600"/>
            <a:ext cx="635000" cy="3810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01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1651000" y="1625600"/>
            <a:ext cx="3429000" cy="3810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1800" b="1" dirty="0">
                <a:solidFill>
                  <a:srgbClr val="1A1A1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推销扰民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952500" y="2095500"/>
            <a:ext cx="4191000" cy="10795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>
              <a:lnSpc>
                <a:spcPct val="160000"/>
              </a:lnSpc>
            </a:pPr>
            <a:r>
              <a:rPr lang="en-US" sz="1400" dirty="0">
                <a:solidFill>
                  <a:srgbClr val="6B6B6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76%私教无国家认证，教练核心能力是销售而非教学。35%私教课退款率，消费者被强制推销，体验极差。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5588000" y="1524000"/>
            <a:ext cx="4572000" cy="177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4D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778500" y="1625600"/>
            <a:ext cx="635000" cy="3810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02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6477000" y="1625600"/>
            <a:ext cx="3429000" cy="3810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1800" b="1" dirty="0">
                <a:solidFill>
                  <a:srgbClr val="1A1A1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运营成本高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5778500" y="2095500"/>
            <a:ext cx="4191000" cy="10795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>
              <a:lnSpc>
                <a:spcPct val="160000"/>
              </a:lnSpc>
            </a:pPr>
            <a:r>
              <a:rPr lang="en-US" sz="1400" dirty="0">
                <a:solidFill>
                  <a:srgbClr val="6B6B6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租金占40%+人力占35%，一线城市中型健身房月均固定支出15-25万，高刚性成本让盈利遥不可及。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10414000" y="1524000"/>
            <a:ext cx="5080000" cy="177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4D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0604500" y="1625600"/>
            <a:ext cx="635000" cy="3810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03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1303000" y="1625600"/>
            <a:ext cx="3937000" cy="3810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1800" b="1" dirty="0">
                <a:solidFill>
                  <a:srgbClr val="1A1A1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预付费信任危机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10604500" y="2095500"/>
            <a:ext cx="4699000" cy="10795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>
              <a:lnSpc>
                <a:spcPct val="160000"/>
              </a:lnSpc>
            </a:pPr>
            <a:r>
              <a:rPr lang="en-US" sz="1400" dirty="0">
                <a:solidFill>
                  <a:srgbClr val="6B6B6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年卡均价3838元，但跑路风险让消费者望而却步。20.83%的人曾遭遇跑路，预付费模式已成行业毒药。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762000" y="3556000"/>
            <a:ext cx="7112000" cy="177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4DE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52500" y="3657600"/>
            <a:ext cx="635000" cy="3810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04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1651000" y="3657600"/>
            <a:ext cx="3429000" cy="3810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1800" b="1" dirty="0">
                <a:solidFill>
                  <a:srgbClr val="1A1A1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模式单一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952500" y="4127500"/>
            <a:ext cx="6731000" cy="10795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>
              <a:lnSpc>
                <a:spcPct val="160000"/>
              </a:lnSpc>
            </a:pPr>
            <a:r>
              <a:rPr lang="en-US" sz="1400" dirty="0">
                <a:solidFill>
                  <a:srgbClr val="6B6B6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仅提供器械租赁，缺乏社交、零售等延伸价值。80%会员月均到店不足4次，用户粘性和复购率极低，单店营收天花板明显。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8128000" y="3556000"/>
            <a:ext cx="7366000" cy="177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4DE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318500" y="3657600"/>
            <a:ext cx="635000" cy="3810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05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9017000" y="3657600"/>
            <a:ext cx="3429000" cy="3810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1800" b="1" dirty="0">
                <a:solidFill>
                  <a:srgbClr val="1A1A1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智能化不足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8318500" y="4127500"/>
            <a:ext cx="6985000" cy="10795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>
              <a:lnSpc>
                <a:spcPct val="160000"/>
              </a:lnSpc>
            </a:pPr>
            <a:r>
              <a:rPr lang="en-US" sz="1400" dirty="0">
                <a:solidFill>
                  <a:srgbClr val="6B6B6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会员管理、消费结算依赖人工，效率低下。传统健身房缺乏数据驱动运营的能力，无法精准获客和留存，在数字化时代逐渐掉队。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762000" y="5715000"/>
            <a:ext cx="14732000" cy="2540000"/>
          </a:xfrm>
          <a:prstGeom prst="rect">
            <a:avLst/>
          </a:prstGeom>
          <a:solidFill>
            <a:srgbClr val="1A1A1A"/>
          </a:solidFill>
        </p:spPr>
      </p:sp>
      <p:sp>
        <p:nvSpPr>
          <p:cNvPr id="25" name="Text 23"/>
          <p:cNvSpPr/>
          <p:nvPr/>
        </p:nvSpPr>
        <p:spPr>
          <a:xfrm>
            <a:off x="1143000" y="5905500"/>
            <a:ext cx="6350000" cy="4445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200" b="1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WonderGYM Fitness 破局方案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1143000" y="6477000"/>
            <a:ext cx="6731000" cy="762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>
              <a:lnSpc>
                <a:spcPct val="150000"/>
              </a:lnSpc>
            </a:pPr>
            <a:r>
              <a:rPr lang="en-US" sz="1500" b="1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✓ 零推销模式</a:t>
            </a:r>
            <a:r>
              <a:rPr lang="en-US" sz="1500" dirty="0">
                <a:solidFill>
                  <a:srgbClr val="FFFFFF">
                    <a:alpha val="86667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 全自主训练，AI动作指导，彻底告别私教骚扰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8128000" y="6477000"/>
            <a:ext cx="6985000" cy="762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>
              <a:lnSpc>
                <a:spcPct val="150000"/>
              </a:lnSpc>
            </a:pPr>
            <a:r>
              <a:rPr lang="en-US" sz="1500" b="1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✓ AI无人值守</a:t>
            </a:r>
            <a:r>
              <a:rPr lang="en-US" sz="1500" dirty="0">
                <a:solidFill>
                  <a:srgbClr val="FFFFFF">
                    <a:alpha val="86667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 24小时运营，单店月省3000+人工成本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1143000" y="7239000"/>
            <a:ext cx="6731000" cy="762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>
              <a:lnSpc>
                <a:spcPct val="150000"/>
              </a:lnSpc>
            </a:pPr>
            <a:r>
              <a:rPr lang="en-US" sz="1500" b="1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✓ 轻量付费</a:t>
            </a:r>
            <a:r>
              <a:rPr lang="en-US" sz="1500" dirty="0">
                <a:solidFill>
                  <a:srgbClr val="FFFFFF">
                    <a:alpha val="86667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 月卡198元起，降低决策门槛，提升转化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8128000" y="7239000"/>
            <a:ext cx="6985000" cy="762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>
              <a:lnSpc>
                <a:spcPct val="150000"/>
              </a:lnSpc>
            </a:pPr>
            <a:r>
              <a:rPr lang="en-US" sz="1500" b="1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✓ 三位一体模式</a:t>
            </a:r>
            <a:r>
              <a:rPr lang="en-US" sz="1500" dirty="0">
                <a:solidFill>
                  <a:srgbClr val="FFFFFF">
                    <a:alpha val="86667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 健身+新零售+I人社交，多元收入引擎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14732000" y="8509000"/>
            <a:ext cx="762000" cy="3175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r">
              <a:lnSpc>
                <a:spcPct val="100000"/>
              </a:lnSpc>
            </a:pPr>
            <a:r>
              <a:rPr lang="en-US" sz="1200" dirty="0">
                <a:solidFill>
                  <a:srgbClr val="6B6B6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05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A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okc/s4c4qchx2ggqk/mnt/agents/output/victory_fitness/images/ch2_bg.jpg"/>
          <p:cNvPicPr>
            <a:picLocks noChangeAspect="1"/>
          </p:cNvPicPr>
          <p:nvPr/>
        </p:nvPicPr>
        <p:blipFill>
          <a:blip r:embed="rId1">
            <a:alphaModFix amt="50000"/>
          </a:blip>
          <a:srcRect t="781" b="781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6256000" cy="9144000"/>
          </a:xfrm>
          <a:prstGeom prst="rect">
            <a:avLst/>
          </a:prstGeom>
          <a:gradFill flip="none" rotWithShape="1">
            <a:gsLst>
              <a:gs pos="0">
                <a:srgbClr val="1A1A1A">
                  <a:alpha val="87000"/>
                </a:srgbClr>
              </a:gs>
              <a:gs pos="45000">
                <a:srgbClr val="1A1A1A">
                  <a:alpha val="73000"/>
                </a:srgbClr>
              </a:gs>
              <a:gs pos="80000">
                <a:srgbClr val="1A1A1A">
                  <a:alpha val="47000"/>
                </a:srgbClr>
              </a:gs>
              <a:gs pos="100000">
                <a:srgbClr val="1A1A1A">
                  <a:alpha val="33000"/>
                </a:srgbClr>
              </a:gs>
            </a:gsLst>
            <a:lin ang="0" scaled="1"/>
          </a:gradFill>
        </p:spPr>
      </p:sp>
      <p:sp>
        <p:nvSpPr>
          <p:cNvPr id="4" name="Text 1"/>
          <p:cNvSpPr/>
          <p:nvPr/>
        </p:nvSpPr>
        <p:spPr>
          <a:xfrm>
            <a:off x="762000" y="1524000"/>
            <a:ext cx="3810000" cy="17780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14000" dirty="0">
                <a:solidFill>
                  <a:srgbClr val="F5A623">
                    <a:alpha val="12549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02</a:t>
            </a:r>
            <a:endParaRPr lang="en-US" sz="1600" dirty="0"/>
          </a:p>
        </p:txBody>
      </p:sp>
      <p:sp>
        <p:nvSpPr>
          <p:cNvPr id="5" name="Text 2"/>
          <p:cNvSpPr/>
          <p:nvPr/>
        </p:nvSpPr>
        <p:spPr>
          <a:xfrm>
            <a:off x="762000" y="3225800"/>
            <a:ext cx="2540000" cy="3810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>
              <a:lnSpc>
                <a:spcPct val="100000"/>
              </a:lnSpc>
            </a:pPr>
            <a:r>
              <a:rPr lang="en-US" sz="1600" kern="0" spc="300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  <a:sym typeface="+mn-ea"/>
              </a:rPr>
              <a:t>WonderGYM Fitness</a:t>
            </a:r>
            <a:endParaRPr lang="en-US" sz="1600" kern="0" spc="300" dirty="0">
              <a:solidFill>
                <a:srgbClr val="F5A623"/>
              </a:solidFill>
              <a:latin typeface="Liter" panose="02000503030000020004" pitchFamily="34" charset="0"/>
              <a:ea typeface="Liter" panose="02000503030000020004" pitchFamily="34" charset="-122"/>
              <a:cs typeface="Liter" panose="02000503030000020004" pitchFamily="34" charset="-120"/>
              <a:sym typeface="+mn-ea"/>
            </a:endParaRPr>
          </a:p>
          <a:p>
            <a:pPr algn="l">
              <a:lnSpc>
                <a:spcPct val="100000"/>
              </a:lnSpc>
            </a:pPr>
            <a:r>
              <a:rPr lang="en-US" sz="1600" kern="0" spc="300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CHAPTER 02</a:t>
            </a:r>
            <a:endParaRPr lang="en-US" sz="1600" dirty="0"/>
          </a:p>
        </p:txBody>
      </p:sp>
      <p:sp>
        <p:nvSpPr>
          <p:cNvPr id="6" name="Shape 3"/>
          <p:cNvSpPr/>
          <p:nvPr/>
        </p:nvSpPr>
        <p:spPr>
          <a:xfrm>
            <a:off x="762000" y="3810000"/>
            <a:ext cx="1016000" cy="50800"/>
          </a:xfrm>
          <a:prstGeom prst="rect">
            <a:avLst/>
          </a:prstGeom>
          <a:solidFill>
            <a:srgbClr val="F5A623"/>
          </a:solidFill>
        </p:spPr>
      </p:sp>
      <p:sp>
        <p:nvSpPr>
          <p:cNvPr id="7" name="Text 4"/>
          <p:cNvSpPr/>
          <p:nvPr/>
        </p:nvSpPr>
        <p:spPr>
          <a:xfrm>
            <a:off x="762000" y="4064000"/>
            <a:ext cx="8890000" cy="7620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3600" dirty="0">
                <a:solidFill>
                  <a:srgbClr val="FFFFFF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I人经济新蓝海</a:t>
            </a:r>
            <a:endParaRPr lang="en-US" sz="3600" dirty="0"/>
          </a:p>
        </p:txBody>
      </p:sp>
      <p:sp>
        <p:nvSpPr>
          <p:cNvPr id="8" name="Text 5"/>
          <p:cNvSpPr/>
          <p:nvPr/>
        </p:nvSpPr>
        <p:spPr>
          <a:xfrm>
            <a:off x="762000" y="4953000"/>
            <a:ext cx="10160000" cy="5080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000" dirty="0">
                <a:solidFill>
                  <a:srgbClr val="FFFFFF">
                    <a:alpha val="66667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2.4亿单身人口 · 51.31% I型人格 · 7.92万亿消费蓝海</a:t>
            </a:r>
            <a:endParaRPr lang="en-US" sz="1600" dirty="0"/>
          </a:p>
        </p:txBody>
      </p:sp>
      <p:pic>
        <p:nvPicPr>
          <p:cNvPr id="10" name="图片 9" descr="logo-透明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20" y="7725410"/>
            <a:ext cx="1355090" cy="1390650"/>
          </a:xfrm>
          <a:prstGeom prst="rect">
            <a:avLst/>
          </a:prstGeom>
          <a:effectLst>
            <a:glow rad="63500">
              <a:schemeClr val="accent2">
                <a:alpha val="52000"/>
              </a:schemeClr>
            </a:glow>
          </a:effectLst>
        </p:spPr>
      </p:pic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2000" y="508000"/>
            <a:ext cx="13970000" cy="6350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2600" dirty="0">
                <a:solidFill>
                  <a:srgbClr val="1A1A1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I人经济崛起：</a:t>
            </a:r>
            <a:r>
              <a:rPr lang="en-US" sz="2600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51.31%</a:t>
            </a:r>
            <a:r>
              <a:rPr lang="en-US" sz="2600" dirty="0">
                <a:solidFill>
                  <a:srgbClr val="1A1A1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中国人是I型人格，渴望无打扰的健身空间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762000" y="1206500"/>
            <a:ext cx="635000" cy="50800"/>
          </a:xfrm>
          <a:prstGeom prst="rect">
            <a:avLst/>
          </a:prstGeom>
          <a:solidFill>
            <a:srgbClr val="F5A623"/>
          </a:solidFill>
        </p:spPr>
      </p:sp>
      <p:sp>
        <p:nvSpPr>
          <p:cNvPr id="4" name="Text 2"/>
          <p:cNvSpPr/>
          <p:nvPr/>
        </p:nvSpPr>
        <p:spPr>
          <a:xfrm>
            <a:off x="762000" y="1460500"/>
            <a:ext cx="4318000" cy="1397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4800" b="1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51.31%</a:t>
            </a:r>
            <a:endParaRPr lang="en-US" sz="1600" dirty="0"/>
          </a:p>
          <a:p>
            <a:pPr algn="ctr">
              <a:lnSpc>
                <a:spcPct val="120000"/>
              </a:lnSpc>
            </a:pPr>
            <a:r>
              <a:rPr lang="en-US" sz="1500" dirty="0">
                <a:solidFill>
                  <a:srgbClr val="6B6B6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中国I型人格占比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334000" y="1460500"/>
            <a:ext cx="4318000" cy="1397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4800" b="1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2.4亿</a:t>
            </a:r>
            <a:endParaRPr lang="en-US" sz="1600" dirty="0"/>
          </a:p>
          <a:p>
            <a:pPr algn="ctr">
              <a:lnSpc>
                <a:spcPct val="120000"/>
              </a:lnSpc>
            </a:pPr>
            <a:r>
              <a:rPr lang="en-US" sz="1500" dirty="0">
                <a:solidFill>
                  <a:srgbClr val="6B6B6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单身人口（2025年达2.6亿）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9906000" y="1460500"/>
            <a:ext cx="5588000" cy="1397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4800" b="1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1.23亿</a:t>
            </a:r>
            <a:endParaRPr lang="en-US" sz="1600" dirty="0"/>
          </a:p>
          <a:p>
            <a:pPr algn="ctr">
              <a:lnSpc>
                <a:spcPct val="120000"/>
              </a:lnSpc>
            </a:pPr>
            <a:r>
              <a:rPr lang="en-US" sz="1500" dirty="0">
                <a:solidFill>
                  <a:srgbClr val="6B6B6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独居人口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762000" y="2921000"/>
            <a:ext cx="7112000" cy="1397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4800" b="1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60%+</a:t>
            </a:r>
            <a:endParaRPr lang="en-US" sz="1600" dirty="0"/>
          </a:p>
          <a:p>
            <a:pPr algn="ctr">
              <a:lnSpc>
                <a:spcPct val="120000"/>
              </a:lnSpc>
            </a:pPr>
            <a:r>
              <a:rPr lang="en-US" sz="1500" dirty="0">
                <a:solidFill>
                  <a:srgbClr val="6B6B6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40岁以下社恐人群占比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8128000" y="2921000"/>
            <a:ext cx="7366000" cy="1397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4800" b="1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7.92万亿</a:t>
            </a:r>
            <a:endParaRPr lang="en-US" sz="1600" dirty="0"/>
          </a:p>
          <a:p>
            <a:pPr algn="ctr">
              <a:lnSpc>
                <a:spcPct val="120000"/>
              </a:lnSpc>
            </a:pPr>
            <a:r>
              <a:rPr lang="en-US" sz="1500" dirty="0">
                <a:solidFill>
                  <a:srgbClr val="6B6B6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2025年单身经济规模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762000" y="4445000"/>
            <a:ext cx="14732000" cy="12700"/>
          </a:xfrm>
          <a:prstGeom prst="rect">
            <a:avLst/>
          </a:prstGeom>
          <a:solidFill>
            <a:srgbClr val="E8E4DE"/>
          </a:solidFill>
        </p:spPr>
      </p:sp>
      <p:sp>
        <p:nvSpPr>
          <p:cNvPr id="10" name="Text 8"/>
          <p:cNvSpPr/>
          <p:nvPr/>
        </p:nvSpPr>
        <p:spPr>
          <a:xfrm>
            <a:off x="762000" y="4699000"/>
            <a:ext cx="6858000" cy="4445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000" b="1" dirty="0">
                <a:solidFill>
                  <a:srgbClr val="1A1A1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I人需要什么样的健身空间？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762000" y="5270500"/>
            <a:ext cx="6858000" cy="29845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>
              <a:lnSpc>
                <a:spcPct val="180000"/>
              </a:lnSpc>
            </a:pPr>
            <a:r>
              <a:rPr lang="en-US" sz="1600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✗</a:t>
            </a:r>
            <a:r>
              <a:rPr lang="en-US" sz="1600" dirty="0">
                <a:solidFill>
                  <a:srgbClr val="1A1A1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 不需要教练围着你推销私教课</a:t>
            </a:r>
            <a:endParaRPr lang="en-US" sz="1600" dirty="0"/>
          </a:p>
          <a:p>
            <a:pPr>
              <a:lnSpc>
                <a:spcPct val="180000"/>
              </a:lnSpc>
            </a:pPr>
            <a:r>
              <a:rPr lang="en-US" sz="1600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✗</a:t>
            </a:r>
            <a:r>
              <a:rPr lang="en-US" sz="1600" dirty="0">
                <a:solidFill>
                  <a:srgbClr val="1A1A1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 不需要被迫参加尴尬的小团体活动</a:t>
            </a:r>
            <a:endParaRPr lang="en-US" sz="1600" dirty="0"/>
          </a:p>
          <a:p>
            <a:pPr>
              <a:lnSpc>
                <a:spcPct val="180000"/>
              </a:lnSpc>
            </a:pPr>
            <a:r>
              <a:rPr lang="en-US" sz="1600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✗</a:t>
            </a:r>
            <a:r>
              <a:rPr lang="en-US" sz="1600" dirty="0">
                <a:solidFill>
                  <a:srgbClr val="1A1A1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 不需要面对"为什么不来"的灵魂拷问</a:t>
            </a:r>
            <a:endParaRPr lang="en-US" sz="1600" dirty="0"/>
          </a:p>
          <a:p>
            <a:pPr>
              <a:lnSpc>
                <a:spcPct val="180000"/>
              </a:lnSpc>
              <a:spcBef>
                <a:spcPts val="1000"/>
              </a:spcBef>
            </a:pPr>
            <a:r>
              <a:rPr lang="en-US" sz="1600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✓</a:t>
            </a:r>
            <a:r>
              <a:rPr lang="en-US" sz="1600" dirty="0">
                <a:solidFill>
                  <a:srgbClr val="1A1A1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 需要一个安静、自在、不被打扰的空间</a:t>
            </a:r>
            <a:endParaRPr lang="en-US" sz="1600" dirty="0"/>
          </a:p>
          <a:p>
            <a:pPr>
              <a:lnSpc>
                <a:spcPct val="180000"/>
              </a:lnSpc>
            </a:pPr>
            <a:r>
              <a:rPr lang="en-US" sz="1600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✓</a:t>
            </a:r>
            <a:r>
              <a:rPr lang="en-US" sz="1600" dirty="0">
                <a:solidFill>
                  <a:srgbClr val="1A1A1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 需要轻量社交——想聊就聊，想静就静</a:t>
            </a:r>
            <a:endParaRPr lang="en-US" sz="1600" dirty="0"/>
          </a:p>
          <a:p>
            <a:pPr>
              <a:lnSpc>
                <a:spcPct val="180000"/>
              </a:lnSpc>
            </a:pPr>
            <a:r>
              <a:rPr lang="en-US" sz="1600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✓</a:t>
            </a:r>
            <a:r>
              <a:rPr lang="en-US" sz="1600" dirty="0">
                <a:solidFill>
                  <a:srgbClr val="1A1A1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 需要智能化、无感化的消费体验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8128000" y="4699000"/>
            <a:ext cx="7366000" cy="3556000"/>
          </a:xfrm>
          <a:prstGeom prst="rect">
            <a:avLst/>
          </a:prstGeom>
          <a:solidFill>
            <a:srgbClr val="1A1A1A"/>
          </a:solidFill>
        </p:spPr>
      </p:sp>
      <p:sp>
        <p:nvSpPr>
          <p:cNvPr id="13" name="Text 11"/>
          <p:cNvSpPr/>
          <p:nvPr/>
        </p:nvSpPr>
        <p:spPr>
          <a:xfrm>
            <a:off x="8509000" y="4889500"/>
            <a:ext cx="6604000" cy="3810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000" b="1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传统健身房 vs I人需求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8509000" y="5397500"/>
            <a:ext cx="6604000" cy="2667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>
              <a:lnSpc>
                <a:spcPct val="170000"/>
              </a:lnSpc>
            </a:pPr>
            <a:r>
              <a:rPr lang="en-US" sz="1500" dirty="0">
                <a:solidFill>
                  <a:srgbClr val="FFFFFF">
                    <a:alpha val="86667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传统健身房的「强销售+重社交」模式，与51.31%的I型人格需求完全背道而驰。</a:t>
            </a:r>
            <a:endParaRPr lang="en-US" sz="1600" dirty="0"/>
          </a:p>
          <a:p>
            <a:pPr>
              <a:lnSpc>
                <a:spcPct val="170000"/>
              </a:lnSpc>
              <a:spcBef>
                <a:spcPts val="1000"/>
              </a:spcBef>
            </a:pPr>
            <a:r>
              <a:rPr lang="en-US" sz="1500" dirty="0">
                <a:solidFill>
                  <a:srgbClr val="FFFFFF">
                    <a:alpha val="86667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这2.4亿单身、独居的I人，恰恰是最需要健身、最有消费能力的群体——但他们被传统健身房的推销文化和社交压力拒之门外。</a:t>
            </a:r>
            <a:endParaRPr lang="en-US" sz="1600" dirty="0"/>
          </a:p>
          <a:p>
            <a:pPr>
              <a:lnSpc>
                <a:spcPct val="170000"/>
              </a:lnSpc>
              <a:spcBef>
                <a:spcPts val="1000"/>
              </a:spcBef>
            </a:pPr>
            <a:r>
              <a:rPr lang="en-US" sz="1500" b="1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WonderGYM Fitness = 专为I人打造的健身社交空间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762000" y="8509000"/>
            <a:ext cx="8890000" cy="317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300" dirty="0">
                <a:solidFill>
                  <a:srgbClr val="6B6B6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数据来源：《2025年i人经济洞察报告》、国家统计局、艾媒咨询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14732000" y="8509000"/>
            <a:ext cx="762000" cy="3175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r">
              <a:lnSpc>
                <a:spcPct val="100000"/>
              </a:lnSpc>
            </a:pPr>
            <a:r>
              <a:rPr lang="en-US" sz="1200" dirty="0">
                <a:solidFill>
                  <a:srgbClr val="6B6B6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07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2000" y="508000"/>
            <a:ext cx="13970000" cy="6350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2600" dirty="0">
                <a:solidFill>
                  <a:srgbClr val="1A1A1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千亿健身市场 × 万亿单身经济 = WonderGYM的</a:t>
            </a:r>
            <a:r>
              <a:rPr lang="en-US" sz="2600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叠加赛道优势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762000" y="1206500"/>
            <a:ext cx="635000" cy="50800"/>
          </a:xfrm>
          <a:prstGeom prst="rect">
            <a:avLst/>
          </a:prstGeom>
          <a:solidFill>
            <a:srgbClr val="F5A623"/>
          </a:solidFill>
        </p:spPr>
      </p:sp>
      <p:sp>
        <p:nvSpPr>
          <p:cNvPr id="4" name="Text 2"/>
          <p:cNvSpPr/>
          <p:nvPr/>
        </p:nvSpPr>
        <p:spPr>
          <a:xfrm>
            <a:off x="762000" y="1460500"/>
            <a:ext cx="3810000" cy="3810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1800" b="1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健身行业市场规模</a:t>
            </a:r>
            <a:endParaRPr lang="en-US" sz="1600" dirty="0"/>
          </a:p>
        </p:txBody>
      </p:sp>
      <p:graphicFrame>
        <p:nvGraphicFramePr>
          <p:cNvPr id="5" name="Chart 0"/>
          <p:cNvGraphicFramePr/>
          <p:nvPr/>
        </p:nvGraphicFramePr>
        <p:xfrm>
          <a:off x="762000" y="1905000"/>
          <a:ext cx="7112000" cy="304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6" name="Text 3"/>
          <p:cNvSpPr/>
          <p:nvPr/>
        </p:nvSpPr>
        <p:spPr>
          <a:xfrm>
            <a:off x="8636000" y="1460500"/>
            <a:ext cx="3810000" cy="3810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1800" b="1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细分赛道增长数据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8636000" y="1968500"/>
            <a:ext cx="6858000" cy="6985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4DE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8826500" y="2032000"/>
            <a:ext cx="6477000" cy="571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2200" b="1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+30%</a:t>
            </a:r>
            <a:r>
              <a:rPr lang="en-US" sz="1500" dirty="0">
                <a:solidFill>
                  <a:srgbClr val="1A1A1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 智能健身设备市场增速（649亿元）</a:t>
            </a:r>
            <a:endParaRPr lang="en-US" sz="1600" dirty="0"/>
          </a:p>
        </p:txBody>
      </p:sp>
      <p:sp>
        <p:nvSpPr>
          <p:cNvPr id="9" name="Shape 6"/>
          <p:cNvSpPr/>
          <p:nvPr/>
        </p:nvSpPr>
        <p:spPr>
          <a:xfrm>
            <a:off x="8636000" y="2794000"/>
            <a:ext cx="6858000" cy="6985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4D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826500" y="2857500"/>
            <a:ext cx="6477000" cy="571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2200" b="1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97.1%</a:t>
            </a:r>
            <a:r>
              <a:rPr lang="en-US" sz="1500" dirty="0">
                <a:solidFill>
                  <a:srgbClr val="1A1A1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 短期卡种占比——消费者选择轻量付费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8636000" y="3619500"/>
            <a:ext cx="6858000" cy="6985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4DE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826500" y="3683000"/>
            <a:ext cx="6477000" cy="571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2200" b="1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7.92万亿</a:t>
            </a:r>
            <a:r>
              <a:rPr lang="en-US" sz="1500" dirty="0">
                <a:solidFill>
                  <a:srgbClr val="1A1A1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 单身经济规模（复合增长率20%）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762000" y="5207000"/>
            <a:ext cx="14732000" cy="12700"/>
          </a:xfrm>
          <a:prstGeom prst="rect">
            <a:avLst/>
          </a:prstGeom>
          <a:solidFill>
            <a:srgbClr val="E8E4DE"/>
          </a:solidFill>
        </p:spPr>
      </p:sp>
      <p:sp>
        <p:nvSpPr>
          <p:cNvPr id="14" name="Text 11"/>
          <p:cNvSpPr/>
          <p:nvPr/>
        </p:nvSpPr>
        <p:spPr>
          <a:xfrm>
            <a:off x="762000" y="5397500"/>
            <a:ext cx="7620000" cy="4445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200" b="1" dirty="0">
                <a:solidFill>
                  <a:srgbClr val="1A1A1A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WonderGYM Fitness 同时占据三条增长赛道</a:t>
            </a:r>
            <a:endParaRPr lang="en-US" sz="1600" dirty="0"/>
          </a:p>
        </p:txBody>
      </p:sp>
      <p:sp>
        <p:nvSpPr>
          <p:cNvPr id="15" name="Shape 12"/>
          <p:cNvSpPr/>
          <p:nvPr/>
        </p:nvSpPr>
        <p:spPr>
          <a:xfrm>
            <a:off x="762000" y="5969000"/>
            <a:ext cx="4572000" cy="2286000"/>
          </a:xfrm>
          <a:prstGeom prst="rect">
            <a:avLst/>
          </a:prstGeom>
          <a:solidFill>
            <a:srgbClr val="1A1A1A"/>
          </a:solidFill>
        </p:spPr>
      </p:sp>
      <p:sp>
        <p:nvSpPr>
          <p:cNvPr id="16" name="Shape 13"/>
          <p:cNvSpPr/>
          <p:nvPr/>
        </p:nvSpPr>
        <p:spPr>
          <a:xfrm>
            <a:off x="965200" y="6159500"/>
            <a:ext cx="508000" cy="406400"/>
          </a:xfrm>
          <a:custGeom>
            <a:avLst/>
            <a:gdLst/>
            <a:ahLst/>
            <a:cxnLst/>
            <a:rect l="l" t="t" r="r" b="b"/>
            <a:pathLst>
              <a:path w="508000" h="406400">
                <a:moveTo>
                  <a:pt x="76200" y="88900"/>
                </a:moveTo>
                <a:cubicBezTo>
                  <a:pt x="76200" y="67866"/>
                  <a:pt x="93266" y="50800"/>
                  <a:pt x="114300" y="50800"/>
                </a:cubicBezTo>
                <a:cubicBezTo>
                  <a:pt x="135334" y="50800"/>
                  <a:pt x="152400" y="67866"/>
                  <a:pt x="152400" y="88900"/>
                </a:cubicBezTo>
                <a:lnTo>
                  <a:pt x="152400" y="177800"/>
                </a:lnTo>
                <a:lnTo>
                  <a:pt x="355600" y="177800"/>
                </a:lnTo>
                <a:lnTo>
                  <a:pt x="355600" y="88900"/>
                </a:lnTo>
                <a:cubicBezTo>
                  <a:pt x="355600" y="67866"/>
                  <a:pt x="372666" y="50800"/>
                  <a:pt x="393700" y="50800"/>
                </a:cubicBezTo>
                <a:cubicBezTo>
                  <a:pt x="414734" y="50800"/>
                  <a:pt x="431800" y="67866"/>
                  <a:pt x="431800" y="88900"/>
                </a:cubicBezTo>
                <a:lnTo>
                  <a:pt x="431800" y="101600"/>
                </a:lnTo>
                <a:lnTo>
                  <a:pt x="444500" y="101600"/>
                </a:lnTo>
                <a:cubicBezTo>
                  <a:pt x="465534" y="101600"/>
                  <a:pt x="482600" y="118666"/>
                  <a:pt x="482600" y="139700"/>
                </a:cubicBezTo>
                <a:lnTo>
                  <a:pt x="482600" y="177800"/>
                </a:lnTo>
                <a:cubicBezTo>
                  <a:pt x="496649" y="177800"/>
                  <a:pt x="508000" y="189151"/>
                  <a:pt x="508000" y="203200"/>
                </a:cubicBezTo>
                <a:cubicBezTo>
                  <a:pt x="508000" y="217249"/>
                  <a:pt x="496649" y="228600"/>
                  <a:pt x="482600" y="228600"/>
                </a:cubicBezTo>
                <a:lnTo>
                  <a:pt x="482600" y="266700"/>
                </a:lnTo>
                <a:cubicBezTo>
                  <a:pt x="482600" y="287734"/>
                  <a:pt x="465534" y="304800"/>
                  <a:pt x="444500" y="304800"/>
                </a:cubicBezTo>
                <a:lnTo>
                  <a:pt x="431800" y="304800"/>
                </a:lnTo>
                <a:lnTo>
                  <a:pt x="431800" y="317500"/>
                </a:lnTo>
                <a:cubicBezTo>
                  <a:pt x="431800" y="338534"/>
                  <a:pt x="414734" y="355600"/>
                  <a:pt x="393700" y="355600"/>
                </a:cubicBezTo>
                <a:cubicBezTo>
                  <a:pt x="372666" y="355600"/>
                  <a:pt x="355600" y="338534"/>
                  <a:pt x="355600" y="317500"/>
                </a:cubicBezTo>
                <a:lnTo>
                  <a:pt x="355600" y="228600"/>
                </a:lnTo>
                <a:lnTo>
                  <a:pt x="152400" y="228600"/>
                </a:lnTo>
                <a:lnTo>
                  <a:pt x="152400" y="317500"/>
                </a:lnTo>
                <a:cubicBezTo>
                  <a:pt x="152400" y="338534"/>
                  <a:pt x="135334" y="355600"/>
                  <a:pt x="114300" y="355600"/>
                </a:cubicBezTo>
                <a:cubicBezTo>
                  <a:pt x="93266" y="355600"/>
                  <a:pt x="76200" y="338534"/>
                  <a:pt x="76200" y="317500"/>
                </a:cubicBezTo>
                <a:lnTo>
                  <a:pt x="76200" y="304800"/>
                </a:lnTo>
                <a:lnTo>
                  <a:pt x="63500" y="304800"/>
                </a:lnTo>
                <a:cubicBezTo>
                  <a:pt x="42466" y="304800"/>
                  <a:pt x="25400" y="287734"/>
                  <a:pt x="25400" y="266700"/>
                </a:cubicBezTo>
                <a:lnTo>
                  <a:pt x="25400" y="228600"/>
                </a:lnTo>
                <a:cubicBezTo>
                  <a:pt x="11351" y="228600"/>
                  <a:pt x="0" y="217249"/>
                  <a:pt x="0" y="203200"/>
                </a:cubicBezTo>
                <a:cubicBezTo>
                  <a:pt x="0" y="189151"/>
                  <a:pt x="11351" y="177800"/>
                  <a:pt x="25400" y="177800"/>
                </a:cubicBezTo>
                <a:lnTo>
                  <a:pt x="25400" y="139700"/>
                </a:lnTo>
                <a:cubicBezTo>
                  <a:pt x="25400" y="118666"/>
                  <a:pt x="42466" y="101600"/>
                  <a:pt x="63500" y="101600"/>
                </a:cubicBezTo>
                <a:lnTo>
                  <a:pt x="76200" y="101600"/>
                </a:lnTo>
                <a:lnTo>
                  <a:pt x="76200" y="88900"/>
                </a:lnTo>
                <a:close/>
              </a:path>
            </a:pathLst>
          </a:custGeom>
          <a:solidFill>
            <a:srgbClr val="F5A623"/>
          </a:solidFill>
        </p:spPr>
      </p:sp>
      <p:sp>
        <p:nvSpPr>
          <p:cNvPr id="17" name="Text 14"/>
          <p:cNvSpPr/>
          <p:nvPr/>
        </p:nvSpPr>
        <p:spPr>
          <a:xfrm>
            <a:off x="1016000" y="6667500"/>
            <a:ext cx="4064000" cy="1397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>
              <a:lnSpc>
                <a:spcPct val="160000"/>
              </a:lnSpc>
            </a:pPr>
            <a:r>
              <a:rPr lang="en-US" sz="2000" b="1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健身赛道</a:t>
            </a:r>
            <a:endParaRPr lang="en-US" sz="1600" dirty="0"/>
          </a:p>
          <a:p>
            <a:pPr>
              <a:lnSpc>
                <a:spcPct val="160000"/>
              </a:lnSpc>
            </a:pPr>
            <a:r>
              <a:rPr lang="en-US" sz="1500" dirty="0">
                <a:solidFill>
                  <a:srgbClr val="FFFFFF">
                    <a:alpha val="86667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1500亿市场规模，12%年复合增长率，24小时健身房呈爆发式增长</a:t>
            </a:r>
            <a:endParaRPr lang="en-US" sz="1600" dirty="0"/>
          </a:p>
        </p:txBody>
      </p:sp>
      <p:sp>
        <p:nvSpPr>
          <p:cNvPr id="18" name="Shape 15"/>
          <p:cNvSpPr/>
          <p:nvPr/>
        </p:nvSpPr>
        <p:spPr>
          <a:xfrm>
            <a:off x="5588000" y="5969000"/>
            <a:ext cx="4572000" cy="2286000"/>
          </a:xfrm>
          <a:prstGeom prst="rect">
            <a:avLst/>
          </a:prstGeom>
          <a:solidFill>
            <a:srgbClr val="1A1A1A"/>
          </a:solidFill>
        </p:spPr>
      </p:sp>
      <p:sp>
        <p:nvSpPr>
          <p:cNvPr id="19" name="Shape 16"/>
          <p:cNvSpPr/>
          <p:nvPr/>
        </p:nvSpPr>
        <p:spPr>
          <a:xfrm>
            <a:off x="5791200" y="6159500"/>
            <a:ext cx="508000" cy="406400"/>
          </a:xfrm>
          <a:custGeom>
            <a:avLst/>
            <a:gdLst/>
            <a:ahLst/>
            <a:cxnLst/>
            <a:rect l="l" t="t" r="r" b="b"/>
            <a:pathLst>
              <a:path w="508000" h="406400">
                <a:moveTo>
                  <a:pt x="19050" y="-12700"/>
                </a:moveTo>
                <a:cubicBezTo>
                  <a:pt x="8493" y="-12700"/>
                  <a:pt x="0" y="-4207"/>
                  <a:pt x="0" y="6350"/>
                </a:cubicBezTo>
                <a:cubicBezTo>
                  <a:pt x="0" y="16907"/>
                  <a:pt x="8493" y="25400"/>
                  <a:pt x="19050" y="25400"/>
                </a:cubicBezTo>
                <a:lnTo>
                  <a:pt x="55007" y="25400"/>
                </a:lnTo>
                <a:cubicBezTo>
                  <a:pt x="58103" y="25400"/>
                  <a:pt x="60722" y="27622"/>
                  <a:pt x="61278" y="30639"/>
                </a:cubicBezTo>
                <a:lnTo>
                  <a:pt x="102632" y="257889"/>
                </a:lnTo>
                <a:cubicBezTo>
                  <a:pt x="107553" y="285036"/>
                  <a:pt x="131207" y="304800"/>
                  <a:pt x="158829" y="304800"/>
                </a:cubicBezTo>
                <a:lnTo>
                  <a:pt x="361950" y="304800"/>
                </a:lnTo>
                <a:cubicBezTo>
                  <a:pt x="372507" y="304800"/>
                  <a:pt x="381000" y="296307"/>
                  <a:pt x="381000" y="285750"/>
                </a:cubicBezTo>
                <a:cubicBezTo>
                  <a:pt x="381000" y="275193"/>
                  <a:pt x="372507" y="266700"/>
                  <a:pt x="361950" y="266700"/>
                </a:cubicBezTo>
                <a:lnTo>
                  <a:pt x="158829" y="266700"/>
                </a:lnTo>
                <a:cubicBezTo>
                  <a:pt x="149622" y="266700"/>
                  <a:pt x="141764" y="260112"/>
                  <a:pt x="140097" y="251063"/>
                </a:cubicBezTo>
                <a:lnTo>
                  <a:pt x="136049" y="228600"/>
                </a:lnTo>
                <a:lnTo>
                  <a:pt x="377031" y="228600"/>
                </a:lnTo>
                <a:cubicBezTo>
                  <a:pt x="401479" y="228600"/>
                  <a:pt x="422434" y="211217"/>
                  <a:pt x="426958" y="187166"/>
                </a:cubicBezTo>
                <a:lnTo>
                  <a:pt x="451564" y="55483"/>
                </a:lnTo>
                <a:cubicBezTo>
                  <a:pt x="454501" y="39846"/>
                  <a:pt x="442516" y="25400"/>
                  <a:pt x="426561" y="25400"/>
                </a:cubicBezTo>
                <a:lnTo>
                  <a:pt x="98981" y="25400"/>
                </a:lnTo>
                <a:lnTo>
                  <a:pt x="98663" y="23813"/>
                </a:lnTo>
                <a:cubicBezTo>
                  <a:pt x="94853" y="2699"/>
                  <a:pt x="76438" y="-12700"/>
                  <a:pt x="54927" y="-12700"/>
                </a:cubicBezTo>
                <a:lnTo>
                  <a:pt x="19050" y="-12700"/>
                </a:lnTo>
                <a:close/>
                <a:moveTo>
                  <a:pt x="165100" y="406400"/>
                </a:moveTo>
                <a:cubicBezTo>
                  <a:pt x="186128" y="406400"/>
                  <a:pt x="203200" y="389328"/>
                  <a:pt x="203200" y="368300"/>
                </a:cubicBezTo>
                <a:cubicBezTo>
                  <a:pt x="203200" y="347272"/>
                  <a:pt x="186128" y="330200"/>
                  <a:pt x="165100" y="330200"/>
                </a:cubicBezTo>
                <a:cubicBezTo>
                  <a:pt x="144072" y="330200"/>
                  <a:pt x="127000" y="347272"/>
                  <a:pt x="127000" y="368300"/>
                </a:cubicBezTo>
                <a:cubicBezTo>
                  <a:pt x="127000" y="389328"/>
                  <a:pt x="144072" y="406400"/>
                  <a:pt x="165100" y="406400"/>
                </a:cubicBezTo>
                <a:close/>
                <a:moveTo>
                  <a:pt x="342900" y="406400"/>
                </a:moveTo>
                <a:cubicBezTo>
                  <a:pt x="363928" y="406400"/>
                  <a:pt x="381000" y="389328"/>
                  <a:pt x="381000" y="368300"/>
                </a:cubicBezTo>
                <a:cubicBezTo>
                  <a:pt x="381000" y="347272"/>
                  <a:pt x="363928" y="330200"/>
                  <a:pt x="342900" y="330200"/>
                </a:cubicBezTo>
                <a:cubicBezTo>
                  <a:pt x="321872" y="330200"/>
                  <a:pt x="304800" y="347272"/>
                  <a:pt x="304800" y="368300"/>
                </a:cubicBezTo>
                <a:cubicBezTo>
                  <a:pt x="304800" y="389328"/>
                  <a:pt x="321872" y="406400"/>
                  <a:pt x="342900" y="406400"/>
                </a:cubicBezTo>
                <a:close/>
              </a:path>
            </a:pathLst>
          </a:custGeom>
          <a:solidFill>
            <a:srgbClr val="F5A623"/>
          </a:solidFill>
        </p:spPr>
      </p:sp>
      <p:sp>
        <p:nvSpPr>
          <p:cNvPr id="20" name="Text 17"/>
          <p:cNvSpPr/>
          <p:nvPr/>
        </p:nvSpPr>
        <p:spPr>
          <a:xfrm>
            <a:off x="5842000" y="6667500"/>
            <a:ext cx="4064000" cy="1397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>
              <a:lnSpc>
                <a:spcPct val="160000"/>
              </a:lnSpc>
            </a:pPr>
            <a:r>
              <a:rPr lang="en-US" sz="2000" b="1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新零售赛道</a:t>
            </a:r>
            <a:endParaRPr lang="en-US" sz="1600" dirty="0"/>
          </a:p>
          <a:p>
            <a:pPr>
              <a:lnSpc>
                <a:spcPct val="160000"/>
              </a:lnSpc>
            </a:pPr>
            <a:r>
              <a:rPr lang="en-US" sz="1500" dirty="0">
                <a:solidFill>
                  <a:srgbClr val="FFFFFF">
                    <a:alpha val="86667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运动营养市场591亿美元，智能无感消费，厂家直供高毛利</a:t>
            </a:r>
            <a:endParaRPr lang="en-US" sz="1600" dirty="0"/>
          </a:p>
        </p:txBody>
      </p:sp>
      <p:sp>
        <p:nvSpPr>
          <p:cNvPr id="21" name="Shape 18"/>
          <p:cNvSpPr/>
          <p:nvPr/>
        </p:nvSpPr>
        <p:spPr>
          <a:xfrm>
            <a:off x="10414000" y="5969000"/>
            <a:ext cx="5080000" cy="2286000"/>
          </a:xfrm>
          <a:prstGeom prst="rect">
            <a:avLst/>
          </a:prstGeom>
          <a:solidFill>
            <a:srgbClr val="1A1A1A"/>
          </a:solidFill>
        </p:spPr>
      </p:sp>
      <p:sp>
        <p:nvSpPr>
          <p:cNvPr id="22" name="Shape 19"/>
          <p:cNvSpPr/>
          <p:nvPr/>
        </p:nvSpPr>
        <p:spPr>
          <a:xfrm>
            <a:off x="10617200" y="6159500"/>
            <a:ext cx="508000" cy="406400"/>
          </a:xfrm>
          <a:custGeom>
            <a:avLst/>
            <a:gdLst/>
            <a:ahLst/>
            <a:cxnLst/>
            <a:rect l="l" t="t" r="r" b="b"/>
            <a:pathLst>
              <a:path w="508000" h="406400">
                <a:moveTo>
                  <a:pt x="254000" y="12700"/>
                </a:moveTo>
                <a:cubicBezTo>
                  <a:pt x="299561" y="12700"/>
                  <a:pt x="336550" y="49689"/>
                  <a:pt x="336550" y="95250"/>
                </a:cubicBezTo>
                <a:cubicBezTo>
                  <a:pt x="336550" y="140811"/>
                  <a:pt x="299561" y="177800"/>
                  <a:pt x="254000" y="177800"/>
                </a:cubicBezTo>
                <a:cubicBezTo>
                  <a:pt x="208439" y="177800"/>
                  <a:pt x="171450" y="140811"/>
                  <a:pt x="171450" y="95250"/>
                </a:cubicBezTo>
                <a:cubicBezTo>
                  <a:pt x="171450" y="49689"/>
                  <a:pt x="208439" y="12700"/>
                  <a:pt x="254000" y="12700"/>
                </a:cubicBezTo>
                <a:close/>
                <a:moveTo>
                  <a:pt x="76200" y="69850"/>
                </a:moveTo>
                <a:cubicBezTo>
                  <a:pt x="107742" y="69850"/>
                  <a:pt x="133350" y="95458"/>
                  <a:pt x="133350" y="127000"/>
                </a:cubicBezTo>
                <a:cubicBezTo>
                  <a:pt x="133350" y="158542"/>
                  <a:pt x="107742" y="184150"/>
                  <a:pt x="76200" y="184150"/>
                </a:cubicBezTo>
                <a:cubicBezTo>
                  <a:pt x="44658" y="184150"/>
                  <a:pt x="19050" y="158542"/>
                  <a:pt x="19050" y="127000"/>
                </a:cubicBezTo>
                <a:cubicBezTo>
                  <a:pt x="19050" y="95458"/>
                  <a:pt x="44658" y="69850"/>
                  <a:pt x="76200" y="69850"/>
                </a:cubicBezTo>
                <a:close/>
                <a:moveTo>
                  <a:pt x="0" y="330200"/>
                </a:moveTo>
                <a:cubicBezTo>
                  <a:pt x="0" y="274082"/>
                  <a:pt x="45482" y="228600"/>
                  <a:pt x="101600" y="228600"/>
                </a:cubicBezTo>
                <a:cubicBezTo>
                  <a:pt x="111760" y="228600"/>
                  <a:pt x="121603" y="230108"/>
                  <a:pt x="130889" y="232886"/>
                </a:cubicBezTo>
                <a:cubicBezTo>
                  <a:pt x="104775" y="262096"/>
                  <a:pt x="88900" y="300672"/>
                  <a:pt x="88900" y="342900"/>
                </a:cubicBezTo>
                <a:lnTo>
                  <a:pt x="88900" y="355600"/>
                </a:lnTo>
                <a:cubicBezTo>
                  <a:pt x="88900" y="364649"/>
                  <a:pt x="90805" y="373221"/>
                  <a:pt x="94218" y="381000"/>
                </a:cubicBezTo>
                <a:lnTo>
                  <a:pt x="25400" y="381000"/>
                </a:lnTo>
                <a:cubicBezTo>
                  <a:pt x="11351" y="381000"/>
                  <a:pt x="0" y="369649"/>
                  <a:pt x="0" y="355600"/>
                </a:cubicBezTo>
                <a:lnTo>
                  <a:pt x="0" y="330200"/>
                </a:lnTo>
                <a:close/>
                <a:moveTo>
                  <a:pt x="413782" y="381000"/>
                </a:moveTo>
                <a:cubicBezTo>
                  <a:pt x="417195" y="373221"/>
                  <a:pt x="419100" y="364649"/>
                  <a:pt x="419100" y="355600"/>
                </a:cubicBezTo>
                <a:lnTo>
                  <a:pt x="419100" y="342900"/>
                </a:lnTo>
                <a:cubicBezTo>
                  <a:pt x="419100" y="300673"/>
                  <a:pt x="403225" y="262096"/>
                  <a:pt x="377111" y="232886"/>
                </a:cubicBezTo>
                <a:cubicBezTo>
                  <a:pt x="386398" y="230108"/>
                  <a:pt x="396240" y="228600"/>
                  <a:pt x="406400" y="228600"/>
                </a:cubicBezTo>
                <a:cubicBezTo>
                  <a:pt x="462518" y="228600"/>
                  <a:pt x="508000" y="274082"/>
                  <a:pt x="508000" y="330200"/>
                </a:cubicBezTo>
                <a:lnTo>
                  <a:pt x="508000" y="355600"/>
                </a:lnTo>
                <a:cubicBezTo>
                  <a:pt x="508000" y="369649"/>
                  <a:pt x="496649" y="381000"/>
                  <a:pt x="482600" y="381000"/>
                </a:cubicBezTo>
                <a:lnTo>
                  <a:pt x="413782" y="381000"/>
                </a:lnTo>
                <a:close/>
                <a:moveTo>
                  <a:pt x="374650" y="127000"/>
                </a:moveTo>
                <a:cubicBezTo>
                  <a:pt x="374650" y="95458"/>
                  <a:pt x="400258" y="69850"/>
                  <a:pt x="431800" y="69850"/>
                </a:cubicBezTo>
                <a:cubicBezTo>
                  <a:pt x="463342" y="69850"/>
                  <a:pt x="488950" y="95458"/>
                  <a:pt x="488950" y="127000"/>
                </a:cubicBezTo>
                <a:cubicBezTo>
                  <a:pt x="488950" y="158542"/>
                  <a:pt x="463342" y="184150"/>
                  <a:pt x="431800" y="184150"/>
                </a:cubicBezTo>
                <a:cubicBezTo>
                  <a:pt x="400258" y="184150"/>
                  <a:pt x="374650" y="158542"/>
                  <a:pt x="374650" y="127000"/>
                </a:cubicBezTo>
                <a:close/>
                <a:moveTo>
                  <a:pt x="127000" y="342900"/>
                </a:moveTo>
                <a:cubicBezTo>
                  <a:pt x="127000" y="272733"/>
                  <a:pt x="183833" y="215900"/>
                  <a:pt x="254000" y="215900"/>
                </a:cubicBezTo>
                <a:cubicBezTo>
                  <a:pt x="324167" y="215900"/>
                  <a:pt x="381000" y="272733"/>
                  <a:pt x="381000" y="342900"/>
                </a:cubicBezTo>
                <a:lnTo>
                  <a:pt x="381000" y="355600"/>
                </a:lnTo>
                <a:cubicBezTo>
                  <a:pt x="381000" y="369649"/>
                  <a:pt x="369649" y="381000"/>
                  <a:pt x="355600" y="381000"/>
                </a:cubicBezTo>
                <a:lnTo>
                  <a:pt x="152400" y="381000"/>
                </a:lnTo>
                <a:cubicBezTo>
                  <a:pt x="138351" y="381000"/>
                  <a:pt x="127000" y="369649"/>
                  <a:pt x="127000" y="355600"/>
                </a:cubicBezTo>
                <a:lnTo>
                  <a:pt x="127000" y="342900"/>
                </a:lnTo>
                <a:close/>
              </a:path>
            </a:pathLst>
          </a:custGeom>
          <a:solidFill>
            <a:srgbClr val="F5A623"/>
          </a:solidFill>
        </p:spPr>
      </p:sp>
      <p:sp>
        <p:nvSpPr>
          <p:cNvPr id="23" name="Text 20"/>
          <p:cNvSpPr/>
          <p:nvPr/>
        </p:nvSpPr>
        <p:spPr>
          <a:xfrm>
            <a:off x="10668000" y="6667500"/>
            <a:ext cx="4572000" cy="1397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>
              <a:lnSpc>
                <a:spcPct val="160000"/>
              </a:lnSpc>
            </a:pPr>
            <a:r>
              <a:rPr lang="en-US" sz="2000" b="1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I人社交赛道</a:t>
            </a:r>
            <a:endParaRPr lang="en-US" sz="1600" dirty="0"/>
          </a:p>
          <a:p>
            <a:pPr>
              <a:lnSpc>
                <a:spcPct val="160000"/>
              </a:lnSpc>
            </a:pPr>
            <a:r>
              <a:rPr lang="en-US" sz="1500" dirty="0">
                <a:solidFill>
                  <a:srgbClr val="FFFFFF">
                    <a:alpha val="86667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2.4亿单身人口的社交刚需，无打扰轻互动，填补行业空白</a:t>
            </a:r>
            <a:endParaRPr lang="en-US" sz="1600" dirty="0"/>
          </a:p>
        </p:txBody>
      </p:sp>
      <p:sp>
        <p:nvSpPr>
          <p:cNvPr id="24" name="Text 21"/>
          <p:cNvSpPr/>
          <p:nvPr/>
        </p:nvSpPr>
        <p:spPr>
          <a:xfrm>
            <a:off x="762000" y="8509000"/>
            <a:ext cx="8890000" cy="317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300" dirty="0">
                <a:solidFill>
                  <a:srgbClr val="6B6B6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数据来源：中研普华产业研究院、Fortune Business Insights、艾媒咨询</a:t>
            </a:r>
            <a:endParaRPr lang="en-US" sz="1300" dirty="0"/>
          </a:p>
        </p:txBody>
      </p:sp>
      <p:sp>
        <p:nvSpPr>
          <p:cNvPr id="25" name="Text 22"/>
          <p:cNvSpPr/>
          <p:nvPr/>
        </p:nvSpPr>
        <p:spPr>
          <a:xfrm>
            <a:off x="14732000" y="8509000"/>
            <a:ext cx="762000" cy="3175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r">
              <a:lnSpc>
                <a:spcPct val="100000"/>
              </a:lnSpc>
            </a:pPr>
            <a:r>
              <a:rPr lang="en-US" sz="1200" dirty="0">
                <a:solidFill>
                  <a:srgbClr val="6B6B6B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08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A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img.moonshot.cn/pub/slides/okc/s4c4qchx2ggqk/mnt/agents/output/victory_fitness/images/ch3_bg.jpg"/>
          <p:cNvPicPr>
            <a:picLocks noChangeAspect="1"/>
          </p:cNvPicPr>
          <p:nvPr/>
        </p:nvPicPr>
        <p:blipFill>
          <a:blip r:embed="rId1">
            <a:alphaModFix amt="50000"/>
          </a:blip>
          <a:srcRect t="781" b="781"/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6256000" cy="9144000"/>
          </a:xfrm>
          <a:prstGeom prst="rect">
            <a:avLst/>
          </a:prstGeom>
          <a:gradFill flip="none" rotWithShape="1">
            <a:gsLst>
              <a:gs pos="0">
                <a:srgbClr val="1A1A1A">
                  <a:alpha val="87000"/>
                </a:srgbClr>
              </a:gs>
              <a:gs pos="45000">
                <a:srgbClr val="1A1A1A">
                  <a:alpha val="73000"/>
                </a:srgbClr>
              </a:gs>
              <a:gs pos="80000">
                <a:srgbClr val="1A1A1A">
                  <a:alpha val="47000"/>
                </a:srgbClr>
              </a:gs>
              <a:gs pos="100000">
                <a:srgbClr val="1A1A1A">
                  <a:alpha val="33000"/>
                </a:srgbClr>
              </a:gs>
            </a:gsLst>
            <a:lin ang="0" scaled="1"/>
          </a:gradFill>
        </p:spPr>
      </p:sp>
      <p:sp>
        <p:nvSpPr>
          <p:cNvPr id="4" name="Text 1"/>
          <p:cNvSpPr/>
          <p:nvPr/>
        </p:nvSpPr>
        <p:spPr>
          <a:xfrm>
            <a:off x="762000" y="1524000"/>
            <a:ext cx="3810000" cy="17780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14000" dirty="0">
                <a:solidFill>
                  <a:srgbClr val="F5A623">
                    <a:alpha val="12549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03</a:t>
            </a:r>
            <a:endParaRPr lang="en-US" sz="1600" dirty="0"/>
          </a:p>
        </p:txBody>
      </p:sp>
      <p:sp>
        <p:nvSpPr>
          <p:cNvPr id="5" name="Text 2"/>
          <p:cNvSpPr/>
          <p:nvPr/>
        </p:nvSpPr>
        <p:spPr>
          <a:xfrm>
            <a:off x="762000" y="3225800"/>
            <a:ext cx="2540000" cy="3810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>
              <a:lnSpc>
                <a:spcPct val="100000"/>
              </a:lnSpc>
            </a:pPr>
            <a:r>
              <a:rPr lang="en-US" sz="1600" kern="0" spc="300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  <a:sym typeface="+mn-ea"/>
              </a:rPr>
              <a:t>WonderGYM Fitness</a:t>
            </a:r>
            <a:endParaRPr lang="en-US" sz="1600" kern="0" spc="300" dirty="0">
              <a:solidFill>
                <a:srgbClr val="F5A623"/>
              </a:solidFill>
              <a:latin typeface="Liter" panose="02000503030000020004" pitchFamily="34" charset="0"/>
              <a:ea typeface="Liter" panose="02000503030000020004" pitchFamily="34" charset="-122"/>
              <a:cs typeface="Liter" panose="02000503030000020004" pitchFamily="34" charset="-120"/>
              <a:sym typeface="+mn-ea"/>
            </a:endParaRPr>
          </a:p>
          <a:p>
            <a:pPr algn="l">
              <a:lnSpc>
                <a:spcPct val="100000"/>
              </a:lnSpc>
            </a:pPr>
            <a:r>
              <a:rPr lang="en-US" sz="1600" kern="0" spc="300" dirty="0">
                <a:solidFill>
                  <a:srgbClr val="F5A623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CHAPTER 03</a:t>
            </a:r>
            <a:endParaRPr lang="en-US" sz="1600" dirty="0"/>
          </a:p>
        </p:txBody>
      </p:sp>
      <p:sp>
        <p:nvSpPr>
          <p:cNvPr id="6" name="Shape 3"/>
          <p:cNvSpPr/>
          <p:nvPr/>
        </p:nvSpPr>
        <p:spPr>
          <a:xfrm>
            <a:off x="762000" y="3810000"/>
            <a:ext cx="1016000" cy="50800"/>
          </a:xfrm>
          <a:prstGeom prst="rect">
            <a:avLst/>
          </a:prstGeom>
          <a:solidFill>
            <a:srgbClr val="F5A623"/>
          </a:solidFill>
        </p:spPr>
      </p:sp>
      <p:sp>
        <p:nvSpPr>
          <p:cNvPr id="7" name="Text 4"/>
          <p:cNvSpPr/>
          <p:nvPr/>
        </p:nvSpPr>
        <p:spPr>
          <a:xfrm>
            <a:off x="762000" y="4064000"/>
            <a:ext cx="10160000" cy="7620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3600" dirty="0">
                <a:solidFill>
                  <a:srgbClr val="FFFFFF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品牌定位与差异化</a:t>
            </a:r>
            <a:endParaRPr lang="en-US" sz="3600" dirty="0"/>
          </a:p>
        </p:txBody>
      </p:sp>
      <p:sp>
        <p:nvSpPr>
          <p:cNvPr id="8" name="Text 5"/>
          <p:cNvSpPr/>
          <p:nvPr/>
        </p:nvSpPr>
        <p:spPr>
          <a:xfrm>
            <a:off x="762000" y="4953000"/>
            <a:ext cx="10160000" cy="50800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000" dirty="0">
                <a:solidFill>
                  <a:srgbClr val="FFFFFF">
                    <a:alpha val="66667"/>
                  </a:srgbClr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健身 + 新零售 + I人社交——三位一体的差异化定位</a:t>
            </a:r>
            <a:endParaRPr lang="en-US" sz="1600" dirty="0"/>
          </a:p>
        </p:txBody>
      </p:sp>
      <p:pic>
        <p:nvPicPr>
          <p:cNvPr id="10" name="图片 9" descr="logo-透明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20" y="7725410"/>
            <a:ext cx="1355090" cy="1390650"/>
          </a:xfrm>
          <a:prstGeom prst="rect">
            <a:avLst/>
          </a:prstGeom>
          <a:effectLst>
            <a:glow rad="63500">
              <a:schemeClr val="accent2">
                <a:alpha val="52000"/>
              </a:schemeClr>
            </a:glow>
          </a:effectLst>
        </p:spPr>
      </p:pic>
    </p:spTree>
  </p:cSld>
  <p:clrMapOvr>
    <a:masterClrMapping/>
  </p:clrMapOvr>
  <p:transition>
    <p:fade/>
  </p:transition>
</p:sld>
</file>

<file path=ppt/tags/tag1.xml><?xml version="1.0" encoding="utf-8"?>
<p:tagLst xmlns:p="http://schemas.openxmlformats.org/presentationml/2006/main">
  <p:tag name="KSO_WM_DIAGRAM_VIRTUALLY_FRAME" val="{&quot;height&quot;:280,&quot;left&quot;:60,&quot;top&quot;:115,&quot;width&quot;:1160}"/>
</p:tagLst>
</file>

<file path=ppt/tags/tag10.xml><?xml version="1.0" encoding="utf-8"?>
<p:tagLst xmlns:p="http://schemas.openxmlformats.org/presentationml/2006/main">
  <p:tag name="KSO_WM_DIAGRAM_VIRTUALLY_FRAME" val="{&quot;height&quot;:280,&quot;left&quot;:60,&quot;top&quot;:115,&quot;width&quot;:1160}"/>
</p:tagLst>
</file>

<file path=ppt/tags/tag11.xml><?xml version="1.0" encoding="utf-8"?>
<p:tagLst xmlns:p="http://schemas.openxmlformats.org/presentationml/2006/main">
  <p:tag name="KSO_WM_DIAGRAM_VIRTUALLY_FRAME" val="{&quot;height&quot;:280,&quot;left&quot;:60,&quot;top&quot;:115,&quot;width&quot;:1160}"/>
</p:tagLst>
</file>

<file path=ppt/tags/tag12.xml><?xml version="1.0" encoding="utf-8"?>
<p:tagLst xmlns:p="http://schemas.openxmlformats.org/presentationml/2006/main">
  <p:tag name="KSO_WM_DIAGRAM_VIRTUALLY_FRAME" val="{&quot;height&quot;:280,&quot;left&quot;:60,&quot;top&quot;:115,&quot;width&quot;:1160}"/>
</p:tagLst>
</file>

<file path=ppt/tags/tag13.xml><?xml version="1.0" encoding="utf-8"?>
<p:tagLst xmlns:p="http://schemas.openxmlformats.org/presentationml/2006/main">
  <p:tag name="KSO_WM_DIAGRAM_VIRTUALLY_FRAME" val="{&quot;height&quot;:280,&quot;left&quot;:60,&quot;top&quot;:115,&quot;width&quot;:1160}"/>
</p:tagLst>
</file>

<file path=ppt/tags/tag14.xml><?xml version="1.0" encoding="utf-8"?>
<p:tagLst xmlns:p="http://schemas.openxmlformats.org/presentationml/2006/main">
  <p:tag name="KSO_WM_DIAGRAM_VIRTUALLY_FRAME" val="{&quot;height&quot;:280,&quot;left&quot;:60,&quot;top&quot;:115,&quot;width&quot;:1160}"/>
</p:tagLst>
</file>

<file path=ppt/tags/tag15.xml><?xml version="1.0" encoding="utf-8"?>
<p:tagLst xmlns:p="http://schemas.openxmlformats.org/presentationml/2006/main">
  <p:tag name="KSO_WM_DIAGRAM_VIRTUALLY_FRAME" val="{&quot;height&quot;:280,&quot;left&quot;:60,&quot;top&quot;:115,&quot;width&quot;:1160}"/>
</p:tagLst>
</file>

<file path=ppt/tags/tag16.xml><?xml version="1.0" encoding="utf-8"?>
<p:tagLst xmlns:p="http://schemas.openxmlformats.org/presentationml/2006/main">
  <p:tag name="KSO_WM_DIAGRAM_VIRTUALLY_FRAME" val="{&quot;height&quot;:280,&quot;left&quot;:60,&quot;top&quot;:115,&quot;width&quot;:1160}"/>
</p:tagLst>
</file>

<file path=ppt/tags/tag2.xml><?xml version="1.0" encoding="utf-8"?>
<p:tagLst xmlns:p="http://schemas.openxmlformats.org/presentationml/2006/main">
  <p:tag name="KSO_WM_DIAGRAM_VIRTUALLY_FRAME" val="{&quot;height&quot;:280,&quot;left&quot;:60,&quot;top&quot;:115,&quot;width&quot;:1160}"/>
</p:tagLst>
</file>

<file path=ppt/tags/tag3.xml><?xml version="1.0" encoding="utf-8"?>
<p:tagLst xmlns:p="http://schemas.openxmlformats.org/presentationml/2006/main">
  <p:tag name="KSO_WM_DIAGRAM_VIRTUALLY_FRAME" val="{&quot;height&quot;:280,&quot;left&quot;:60,&quot;top&quot;:115,&quot;width&quot;:1160}"/>
</p:tagLst>
</file>

<file path=ppt/tags/tag4.xml><?xml version="1.0" encoding="utf-8"?>
<p:tagLst xmlns:p="http://schemas.openxmlformats.org/presentationml/2006/main">
  <p:tag name="KSO_WM_DIAGRAM_VIRTUALLY_FRAME" val="{&quot;height&quot;:280,&quot;left&quot;:60,&quot;top&quot;:115,&quot;width&quot;:1160}"/>
</p:tagLst>
</file>

<file path=ppt/tags/tag5.xml><?xml version="1.0" encoding="utf-8"?>
<p:tagLst xmlns:p="http://schemas.openxmlformats.org/presentationml/2006/main">
  <p:tag name="KSO_WM_DIAGRAM_VIRTUALLY_FRAME" val="{&quot;height&quot;:280,&quot;left&quot;:60,&quot;top&quot;:115,&quot;width&quot;:1160}"/>
</p:tagLst>
</file>

<file path=ppt/tags/tag6.xml><?xml version="1.0" encoding="utf-8"?>
<p:tagLst xmlns:p="http://schemas.openxmlformats.org/presentationml/2006/main">
  <p:tag name="KSO_WM_DIAGRAM_VIRTUALLY_FRAME" val="{&quot;height&quot;:280,&quot;left&quot;:60,&quot;top&quot;:115,&quot;width&quot;:1160}"/>
</p:tagLst>
</file>

<file path=ppt/tags/tag7.xml><?xml version="1.0" encoding="utf-8"?>
<p:tagLst xmlns:p="http://schemas.openxmlformats.org/presentationml/2006/main">
  <p:tag name="KSO_WM_DIAGRAM_VIRTUALLY_FRAME" val="{&quot;height&quot;:280,&quot;left&quot;:60,&quot;top&quot;:115,&quot;width&quot;:1160}"/>
</p:tagLst>
</file>

<file path=ppt/tags/tag8.xml><?xml version="1.0" encoding="utf-8"?>
<p:tagLst xmlns:p="http://schemas.openxmlformats.org/presentationml/2006/main">
  <p:tag name="KSO_WM_DIAGRAM_VIRTUALLY_FRAME" val="{&quot;height&quot;:280,&quot;left&quot;:60,&quot;top&quot;:115,&quot;width&quot;:1160}"/>
</p:tagLst>
</file>

<file path=ppt/tags/tag9.xml><?xml version="1.0" encoding="utf-8"?>
<p:tagLst xmlns:p="http://schemas.openxmlformats.org/presentationml/2006/main">
  <p:tag name="KSO_WM_DIAGRAM_VIRTUALLY_FRAME" val="{&quot;height&quot;:280,&quot;left&quot;:60,&quot;top&quot;:115,&quot;width&quot;:1160}"/>
</p:tagLst>
</file>

<file path=ppt/theme/theme1.xml><?xml version="1.0" encoding="utf-8"?>
<a:theme xmlns:a="http://schemas.openxmlformats.org/drawingml/2006/main" name="Custom Theme">
  <a:themeElements>
    <a:clrScheme name="Custom">
      <a:dk1>
        <a:srgbClr val="000000"/>
      </a:dk1>
      <a:lt1>
        <a:srgbClr val="FFFFFF"/>
      </a:lt1>
      <a:dk2>
        <a:srgbClr val="333333"/>
      </a:dk2>
      <a:lt2>
        <a:srgbClr val="EEEEEE"/>
      </a:lt2>
      <a:accent1>
        <a:srgbClr val="8DAAC2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Theme">
  <a:themeElements>
    <a:clrScheme name="Custom">
      <a:dk1>
        <a:srgbClr val="000000"/>
      </a:dk1>
      <a:lt1>
        <a:srgbClr val="FFFFFF"/>
      </a:lt1>
      <a:dk2>
        <a:srgbClr val="333333"/>
      </a:dk2>
      <a:lt2>
        <a:srgbClr val="EEEEEE"/>
      </a:lt2>
      <a:accent1>
        <a:srgbClr val="8DAAC2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5299</Words>
  <Application>WPS 演示</Application>
  <PresentationFormat>On-screen Show (16:9)</PresentationFormat>
  <Paragraphs>763</Paragraphs>
  <Slides>23</Slides>
  <Notes>23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35" baseType="lpstr">
      <vt:lpstr>Arial</vt:lpstr>
      <vt:lpstr>宋体</vt:lpstr>
      <vt:lpstr>Wingdings</vt:lpstr>
      <vt:lpstr>Liter</vt:lpstr>
      <vt:lpstr>Liter</vt:lpstr>
      <vt:lpstr>Liter</vt:lpstr>
      <vt:lpstr>Arial</vt:lpstr>
      <vt:lpstr>Calibri</vt:lpstr>
      <vt:lpstr>微软雅黑</vt:lpstr>
      <vt:lpstr>Arial Unicode MS</vt:lpstr>
      <vt:lpstr>等线</vt:lpstr>
      <vt:lpstr>Custom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Moonshot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VICTORY FITNESS 温特力健身仓 招商加盟手册</dc:title>
  <dc:creator>Kimi</dc:creator>
  <dc:subject>VICTORY FITNESS 温特力健身仓 招商加盟手册</dc:subject>
  <cp:lastModifiedBy>Frank_wang</cp:lastModifiedBy>
  <cp:revision>7</cp:revision>
  <dcterms:created xsi:type="dcterms:W3CDTF">2026-05-19T15:45:00Z</dcterms:created>
  <dcterms:modified xsi:type="dcterms:W3CDTF">2026-07-29T11:54:17Z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IGC">
    <vt:lpwstr>{"Label":"VICTORY FITNESS 温特力健身仓 招商加盟手册","ContentProducer":"001191110108MACG2KBH8F10000","ProduceID":"19e40e78-8812-89e5-8000-000002ba7ace","ReservedCode1":"","ContentPropagator":"001191110108MACG2KBH8F20000","PropagateID":"19e40e78-8812-89e5-8000-000002ba7ace","ReservedCode2":""}</vt:lpwstr>
  </property>
  <property fmtid="{D5CDD505-2E9C-101B-9397-08002B2CF9AE}" pid="3" name="KSOProductBuildVer">
    <vt:lpwstr>2052-12.1.0.26895</vt:lpwstr>
  </property>
  <property fmtid="{D5CDD505-2E9C-101B-9397-08002B2CF9AE}" pid="4" name="ICV">
    <vt:lpwstr>15B403D1BA474C06AD5D84B13B19AAE2_13</vt:lpwstr>
  </property>
</Properties>
</file>